
<file path=[Content_Types].xml><?xml version="1.0" encoding="utf-8"?>
<Types xmlns="http://schemas.openxmlformats.org/package/2006/content-types">
  <Default Extension="xml" ContentType="application/xml"/>
  <Default Extension="jpeg" ContentType="image/jpeg"/>
  <Default Extension="jpg" ContentType="image/pn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12.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57" r:id="rId3"/>
    <p:sldId id="260" r:id="rId4"/>
    <p:sldId id="273" r:id="rId5"/>
    <p:sldId id="274" r:id="rId6"/>
    <p:sldId id="269" r:id="rId7"/>
    <p:sldId id="271" r:id="rId8"/>
    <p:sldId id="267" r:id="rId9"/>
    <p:sldId id="262" r:id="rId10"/>
    <p:sldId id="263" r:id="rId11"/>
    <p:sldId id="264" r:id="rId12"/>
    <p:sldId id="265" r:id="rId13"/>
    <p:sldId id="261" r:id="rId14"/>
    <p:sldId id="259" r:id="rId15"/>
    <p:sldId id="268" r:id="rId16"/>
    <p:sldId id="270" r:id="rId17"/>
    <p:sldId id="272" r:id="rId18"/>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p:restoredTop sz="94674"/>
  </p:normalViewPr>
  <p:slideViewPr>
    <p:cSldViewPr>
      <p:cViewPr>
        <p:scale>
          <a:sx n="190" d="100"/>
          <a:sy n="190" d="100"/>
        </p:scale>
        <p:origin x="-224" y="-4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53A41993-D00A-4FCE-8B23-07932D45302F}" type="datetimeFigureOut">
              <a:rPr lang="en-US" smtClean="0"/>
              <a:t>3/14/16</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310E253C-F6E8-4747-98BD-096F554A4169}" type="slidenum">
              <a:rPr lang="en-US" smtClean="0"/>
              <a:t>‹#›</a:t>
            </a:fld>
            <a:endParaRPr lang="en-US" dirty="0"/>
          </a:p>
        </p:txBody>
      </p:sp>
    </p:spTree>
    <p:extLst>
      <p:ext uri="{BB962C8B-B14F-4D97-AF65-F5344CB8AC3E}">
        <p14:creationId xmlns:p14="http://schemas.microsoft.com/office/powerpoint/2010/main" val="955344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AFCA72D8-030A-4F2F-9746-E02C0D808415}" type="datetimeFigureOut">
              <a:rPr lang="en-US" smtClean="0"/>
              <a:t>3/14/16</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CEF373DE-5F4D-4A48-B2C6-84D35473FEEB}" type="slidenum">
              <a:rPr lang="en-US" smtClean="0"/>
              <a:t>‹#›</a:t>
            </a:fld>
            <a:endParaRPr lang="en-US" dirty="0"/>
          </a:p>
        </p:txBody>
      </p:sp>
    </p:spTree>
    <p:extLst>
      <p:ext uri="{BB962C8B-B14F-4D97-AF65-F5344CB8AC3E}">
        <p14:creationId xmlns:p14="http://schemas.microsoft.com/office/powerpoint/2010/main" val="189944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F373DE-5F4D-4A48-B2C6-84D35473FEEB}" type="slidenum">
              <a:rPr lang="en-US" smtClean="0"/>
              <a:t>3</a:t>
            </a:fld>
            <a:endParaRPr lang="en-US" dirty="0"/>
          </a:p>
        </p:txBody>
      </p:sp>
    </p:spTree>
    <p:extLst>
      <p:ext uri="{BB962C8B-B14F-4D97-AF65-F5344CB8AC3E}">
        <p14:creationId xmlns:p14="http://schemas.microsoft.com/office/powerpoint/2010/main" val="2356338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A81ED24-8851-4AF6-BA5D-E30F9F5ED9B3}" type="datetimeFigureOut">
              <a:rPr lang="en-US" smtClean="0"/>
              <a:t>3/14/16</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03DF6AB-745C-4E82-8FFB-BD8D9E049CDE}"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1ED24-8851-4AF6-BA5D-E30F9F5ED9B3}" type="datetimeFigureOut">
              <a:rPr lang="en-US" smtClean="0"/>
              <a:t>3/14/16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3DF6AB-745C-4E82-8FFB-BD8D9E049CD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1ED24-8851-4AF6-BA5D-E30F9F5ED9B3}" type="datetimeFigureOut">
              <a:rPr lang="en-US" smtClean="0"/>
              <a:t>3/14/16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3DF6AB-745C-4E82-8FFB-BD8D9E049CD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81ED24-8851-4AF6-BA5D-E30F9F5ED9B3}" type="datetimeFigureOut">
              <a:rPr lang="en-US" smtClean="0"/>
              <a:t>3/14/16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3DF6AB-745C-4E82-8FFB-BD8D9E049CD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81ED24-8851-4AF6-BA5D-E30F9F5ED9B3}" type="datetimeFigureOut">
              <a:rPr lang="en-US" smtClean="0"/>
              <a:t>3/14/16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3DF6AB-745C-4E82-8FFB-BD8D9E049CDE}"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A81ED24-8851-4AF6-BA5D-E30F9F5ED9B3}" type="datetimeFigureOut">
              <a:rPr lang="en-US" smtClean="0"/>
              <a:t>3/14/16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3DF6AB-745C-4E82-8FFB-BD8D9E049CDE}"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81ED24-8851-4AF6-BA5D-E30F9F5ED9B3}" type="datetimeFigureOut">
              <a:rPr lang="en-US" smtClean="0"/>
              <a:t>3/14/16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03DF6AB-745C-4E82-8FFB-BD8D9E049CD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81ED24-8851-4AF6-BA5D-E30F9F5ED9B3}" type="datetimeFigureOut">
              <a:rPr lang="en-US" smtClean="0"/>
              <a:t>3/14/16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03DF6AB-745C-4E82-8FFB-BD8D9E049CD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1ED24-8851-4AF6-BA5D-E30F9F5ED9B3}" type="datetimeFigureOut">
              <a:rPr lang="en-US" smtClean="0"/>
              <a:t>3/14/16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03DF6AB-745C-4E82-8FFB-BD8D9E049CD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8A81ED24-8851-4AF6-BA5D-E30F9F5ED9B3}" type="datetimeFigureOut">
              <a:rPr lang="en-US" smtClean="0"/>
              <a:t>3/14/16</a:t>
            </a:fld>
            <a:endParaRPr lang="en-US" dirty="0"/>
          </a:p>
        </p:txBody>
      </p:sp>
      <p:sp>
        <p:nvSpPr>
          <p:cNvPr id="7" name="Slide Number Placeholder 6"/>
          <p:cNvSpPr>
            <a:spLocks noGrp="1"/>
          </p:cNvSpPr>
          <p:nvPr>
            <p:ph type="sldNum" sz="quarter" idx="12"/>
          </p:nvPr>
        </p:nvSpPr>
        <p:spPr/>
        <p:txBody>
          <a:bodyPr/>
          <a:lstStyle/>
          <a:p>
            <a:fld id="{103DF6AB-745C-4E82-8FFB-BD8D9E049CDE}"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81ED24-8851-4AF6-BA5D-E30F9F5ED9B3}" type="datetimeFigureOut">
              <a:rPr lang="en-US" smtClean="0"/>
              <a:t>3/14/16</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103DF6AB-745C-4E82-8FFB-BD8D9E049CDE}"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A81ED24-8851-4AF6-BA5D-E30F9F5ED9B3}" type="datetimeFigureOut">
              <a:rPr lang="en-US" smtClean="0"/>
              <a:t>3/14/16</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03DF6AB-745C-4E82-8FFB-BD8D9E049CDE}"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mailto:dpierce@psharvard.org" TargetMode="Externa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mailto:jfraser@psharvard.org" TargetMode="External"/><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hyperlink" Target="http://bromfield.psharvard.org/departments/guidance/academic_counseling/graduation_requirements" TargetMode="External"/><Relationship Id="rId4" Type="http://schemas.openxmlformats.org/officeDocument/2006/relationships/hyperlink" Target="http://bromfield.psharvard.org/departments/guidance/academic_counseling/post-_secondary_requirements/" TargetMode="External"/><Relationship Id="rId1" Type="http://schemas.openxmlformats.org/officeDocument/2006/relationships/slideLayout" Target="../slideLayouts/slideLayout2.xml"/><Relationship Id="rId2" Type="http://schemas.openxmlformats.org/officeDocument/2006/relationships/hyperlink" Target="http://bromfield.psharvard.org/departments/guidanc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2800" dirty="0" smtClean="0"/>
              <a:t>Program of Studies</a:t>
            </a:r>
            <a:br>
              <a:rPr lang="en-US" sz="2800" dirty="0" smtClean="0"/>
            </a:br>
            <a:r>
              <a:rPr lang="en-US" sz="2800" dirty="0" smtClean="0"/>
              <a:t>Overview</a:t>
            </a:r>
            <a:endParaRPr lang="en-US" sz="2800" dirty="0"/>
          </a:p>
        </p:txBody>
      </p:sp>
      <p:sp>
        <p:nvSpPr>
          <p:cNvPr id="3" name="Subtitle 2"/>
          <p:cNvSpPr>
            <a:spLocks noGrp="1"/>
          </p:cNvSpPr>
          <p:nvPr>
            <p:ph type="subTitle" idx="1"/>
          </p:nvPr>
        </p:nvSpPr>
        <p:spPr/>
        <p:txBody>
          <a:bodyPr>
            <a:normAutofit/>
          </a:bodyPr>
          <a:lstStyle/>
          <a:p>
            <a:pPr algn="ctr"/>
            <a:r>
              <a:rPr lang="en-US" sz="2400" b="1" i="1" dirty="0" smtClean="0"/>
              <a:t>March 10, 2016</a:t>
            </a:r>
            <a:endParaRPr lang="en-US" sz="2400" b="1" i="1" dirty="0"/>
          </a:p>
        </p:txBody>
      </p:sp>
    </p:spTree>
    <p:extLst>
      <p:ext uri="{BB962C8B-B14F-4D97-AF65-F5344CB8AC3E}">
        <p14:creationId xmlns:p14="http://schemas.microsoft.com/office/powerpoint/2010/main" val="94415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1042416" y="2313432"/>
            <a:ext cx="3419856" cy="4163568"/>
          </a:xfrm>
        </p:spPr>
        <p:txBody>
          <a:bodyPr>
            <a:normAutofit fontScale="25000" lnSpcReduction="20000"/>
          </a:bodyPr>
          <a:lstStyle/>
          <a:p>
            <a:pPr marL="68580" indent="0">
              <a:buNone/>
            </a:pPr>
            <a:r>
              <a:rPr lang="en-US" sz="3600" b="1" dirty="0"/>
              <a:t>GRADE </a:t>
            </a:r>
            <a:r>
              <a:rPr lang="en-US" sz="3600" b="1" dirty="0" smtClean="0"/>
              <a:t>9</a:t>
            </a:r>
            <a:r>
              <a:rPr lang="en-US" sz="3600" b="1" i="1" dirty="0"/>
              <a:t>	</a:t>
            </a:r>
          </a:p>
          <a:p>
            <a:pPr marL="68580" indent="0">
              <a:buNone/>
            </a:pPr>
            <a:r>
              <a:rPr lang="en-US" sz="3600" u="sng" dirty="0"/>
              <a:t>INTRODUCTION TO PHYSICS</a:t>
            </a:r>
          </a:p>
          <a:p>
            <a:pPr marL="68580" indent="0">
              <a:buNone/>
            </a:pPr>
            <a:r>
              <a:rPr lang="en-US" sz="3600" i="1" dirty="0"/>
              <a:t>Introduction to Physics </a:t>
            </a:r>
            <a:r>
              <a:rPr lang="en-US" sz="3600" dirty="0"/>
              <a:t>---no prerequisite</a:t>
            </a:r>
          </a:p>
          <a:p>
            <a:pPr marL="68580" indent="0">
              <a:buNone/>
            </a:pPr>
            <a:r>
              <a:rPr lang="en-US" sz="3600" i="1" dirty="0"/>
              <a:t>Introduction to Physics Honors-</a:t>
            </a:r>
            <a:r>
              <a:rPr lang="en-US" sz="3600" dirty="0"/>
              <a:t>--prerequisite:  B+ in 8</a:t>
            </a:r>
            <a:r>
              <a:rPr lang="en-US" sz="3600" baseline="30000" dirty="0"/>
              <a:t>th</a:t>
            </a:r>
            <a:r>
              <a:rPr lang="en-US" sz="3600" dirty="0"/>
              <a:t> grade physical science </a:t>
            </a:r>
            <a:r>
              <a:rPr lang="en-US" sz="3600" dirty="0" smtClean="0"/>
              <a:t>and B</a:t>
            </a:r>
            <a:r>
              <a:rPr lang="en-US" sz="3600" dirty="0"/>
              <a:t>+ in Honors Algebra I with a strong recommendation from both of your science and math teachers.  The math component of this course is significant.  Students are more successful when they have a strong knowledge of Algebra I.</a:t>
            </a:r>
          </a:p>
          <a:p>
            <a:pPr marL="68580" indent="0">
              <a:buNone/>
            </a:pPr>
            <a:endParaRPr lang="en-US" sz="3600" dirty="0" smtClean="0"/>
          </a:p>
          <a:p>
            <a:pPr marL="68580" indent="0">
              <a:buNone/>
            </a:pPr>
            <a:r>
              <a:rPr lang="en-US" sz="3600" dirty="0" smtClean="0"/>
              <a:t>PLEASE </a:t>
            </a:r>
            <a:r>
              <a:rPr lang="en-US" sz="3600" dirty="0"/>
              <a:t>NOTE:</a:t>
            </a:r>
          </a:p>
          <a:p>
            <a:pPr marL="68580" indent="0">
              <a:buNone/>
            </a:pPr>
            <a:r>
              <a:rPr lang="en-US" sz="3600" dirty="0"/>
              <a:t>       Students taking Introduction to Physics will take the Physical Science MCAS in the spring.  If they pass that exam, they will have met their state science graduation requirement and will not have to take a science MCAS in their sophomore year.</a:t>
            </a:r>
          </a:p>
          <a:p>
            <a:pPr marL="68580" indent="0">
              <a:buNone/>
            </a:pPr>
            <a:r>
              <a:rPr lang="en-US" sz="3600" dirty="0"/>
              <a:t> </a:t>
            </a:r>
          </a:p>
          <a:p>
            <a:pPr marL="68580" indent="0">
              <a:buNone/>
            </a:pPr>
            <a:r>
              <a:rPr lang="en-US" sz="3600" b="1" dirty="0"/>
              <a:t>GRADE </a:t>
            </a:r>
            <a:r>
              <a:rPr lang="en-US" sz="3600" b="1" dirty="0" smtClean="0"/>
              <a:t>10</a:t>
            </a:r>
            <a:r>
              <a:rPr lang="en-US" sz="3600" dirty="0"/>
              <a:t> </a:t>
            </a:r>
          </a:p>
          <a:p>
            <a:pPr marL="68580" indent="0">
              <a:buNone/>
            </a:pPr>
            <a:r>
              <a:rPr lang="en-US" sz="3600" dirty="0"/>
              <a:t>           Biology – no prerequisite</a:t>
            </a:r>
          </a:p>
          <a:p>
            <a:pPr marL="68580" indent="0">
              <a:buNone/>
            </a:pPr>
            <a:r>
              <a:rPr lang="en-US" sz="3600" dirty="0"/>
              <a:t>           Honors Biology</a:t>
            </a:r>
          </a:p>
          <a:p>
            <a:pPr marL="68580" indent="0">
              <a:buNone/>
            </a:pPr>
            <a:r>
              <a:rPr lang="en-US" sz="3600" dirty="0"/>
              <a:t>           Chemistry</a:t>
            </a:r>
          </a:p>
          <a:p>
            <a:pPr marL="68580" indent="0">
              <a:buNone/>
            </a:pPr>
            <a:r>
              <a:rPr lang="en-US" sz="3600" dirty="0"/>
              <a:t>           Honors Chemistry      </a:t>
            </a:r>
          </a:p>
          <a:p>
            <a:pPr marL="68580" indent="0">
              <a:buNone/>
            </a:pPr>
            <a:r>
              <a:rPr lang="en-US" sz="3600" dirty="0"/>
              <a:t> </a:t>
            </a:r>
          </a:p>
          <a:p>
            <a:pPr marL="68580" indent="0">
              <a:buNone/>
            </a:pPr>
            <a:r>
              <a:rPr lang="en-US" sz="3600" dirty="0"/>
              <a:t>PLEASE NOTE:  </a:t>
            </a:r>
          </a:p>
          <a:p>
            <a:pPr marL="68580" indent="0">
              <a:buNone/>
            </a:pPr>
            <a:r>
              <a:rPr lang="en-US" sz="3600" dirty="0"/>
              <a:t>       All students must take and pass a course in Biology to graduate from High School.</a:t>
            </a:r>
          </a:p>
          <a:p>
            <a:pPr marL="68580" indent="0">
              <a:buNone/>
            </a:pPr>
            <a:r>
              <a:rPr lang="en-US" sz="3600" dirty="0"/>
              <a:t>      </a:t>
            </a:r>
          </a:p>
          <a:p>
            <a:pPr marL="68580" indent="0">
              <a:buNone/>
            </a:pPr>
            <a:r>
              <a:rPr lang="en-US" sz="3600" dirty="0"/>
              <a:t>      Students may double up in biology and chemistry if they choose.  However, they must meet  the prerequisites to do so and both courses must fit into their daily school schedule.</a:t>
            </a:r>
          </a:p>
          <a:p>
            <a:pPr marL="68580" indent="0">
              <a:buNone/>
            </a:pPr>
            <a:r>
              <a:rPr lang="en-US" sz="3600" dirty="0"/>
              <a:t>  </a:t>
            </a:r>
          </a:p>
          <a:p>
            <a:endParaRPr lang="en-US" dirty="0"/>
          </a:p>
        </p:txBody>
      </p:sp>
      <p:sp>
        <p:nvSpPr>
          <p:cNvPr id="4" name="Content Placeholder 3"/>
          <p:cNvSpPr>
            <a:spLocks noGrp="1"/>
          </p:cNvSpPr>
          <p:nvPr>
            <p:ph sz="quarter" idx="14"/>
          </p:nvPr>
        </p:nvSpPr>
        <p:spPr>
          <a:xfrm>
            <a:off x="4645152" y="2313430"/>
            <a:ext cx="3419856" cy="4163569"/>
          </a:xfrm>
        </p:spPr>
        <p:txBody>
          <a:bodyPr>
            <a:normAutofit fontScale="25000" lnSpcReduction="20000"/>
          </a:bodyPr>
          <a:lstStyle/>
          <a:p>
            <a:pPr marL="68580" indent="0">
              <a:buNone/>
            </a:pPr>
            <a:r>
              <a:rPr lang="en-US" sz="3600" b="1" dirty="0"/>
              <a:t>GRADE </a:t>
            </a:r>
            <a:r>
              <a:rPr lang="en-US" sz="3600" b="1" dirty="0" smtClean="0"/>
              <a:t>11</a:t>
            </a:r>
            <a:r>
              <a:rPr lang="en-US" sz="3600" dirty="0"/>
              <a:t> </a:t>
            </a:r>
          </a:p>
          <a:p>
            <a:pPr marL="68580" indent="0">
              <a:buNone/>
            </a:pPr>
            <a:r>
              <a:rPr lang="en-US" sz="3600" dirty="0"/>
              <a:t>       Chemistry</a:t>
            </a:r>
          </a:p>
          <a:p>
            <a:pPr marL="68580" indent="0">
              <a:buNone/>
            </a:pPr>
            <a:r>
              <a:rPr lang="en-US" sz="3600" dirty="0"/>
              <a:t>       Honors Chemistry</a:t>
            </a:r>
          </a:p>
          <a:p>
            <a:pPr marL="68580" indent="0">
              <a:buNone/>
            </a:pPr>
            <a:r>
              <a:rPr lang="en-US" sz="3600" dirty="0"/>
              <a:t>       Applied Physics (project based)</a:t>
            </a:r>
          </a:p>
          <a:p>
            <a:pPr marL="68580" indent="0">
              <a:buNone/>
            </a:pPr>
            <a:r>
              <a:rPr lang="en-US" sz="3600" dirty="0"/>
              <a:t>       Honors Physics</a:t>
            </a:r>
          </a:p>
          <a:p>
            <a:pPr marL="68580" indent="0">
              <a:buNone/>
            </a:pPr>
            <a:r>
              <a:rPr lang="en-US" sz="3600" dirty="0"/>
              <a:t>       AP Physics I</a:t>
            </a:r>
          </a:p>
          <a:p>
            <a:pPr marL="68580" indent="0">
              <a:buNone/>
            </a:pPr>
            <a:r>
              <a:rPr lang="en-US" sz="3600" dirty="0"/>
              <a:t>       AP Biology</a:t>
            </a:r>
          </a:p>
          <a:p>
            <a:pPr marL="68580" indent="0">
              <a:buNone/>
            </a:pPr>
            <a:r>
              <a:rPr lang="en-US" sz="3600" dirty="0"/>
              <a:t>       AP Chemistry (students must have had </a:t>
            </a:r>
            <a:r>
              <a:rPr lang="en-US" sz="3600" dirty="0" smtClean="0"/>
              <a:t>either</a:t>
            </a:r>
          </a:p>
          <a:p>
            <a:pPr marL="68580" indent="0">
              <a:buNone/>
            </a:pPr>
            <a:r>
              <a:rPr lang="en-US" sz="3600" dirty="0"/>
              <a:t> </a:t>
            </a:r>
            <a:r>
              <a:rPr lang="en-US" sz="3600" dirty="0" smtClean="0"/>
              <a:t>            Chemistry or Honors </a:t>
            </a:r>
            <a:r>
              <a:rPr lang="en-US" sz="3600" dirty="0"/>
              <a:t>Chemistry first)</a:t>
            </a:r>
          </a:p>
          <a:p>
            <a:pPr marL="68580" indent="0">
              <a:buNone/>
            </a:pPr>
            <a:r>
              <a:rPr lang="en-US" sz="3600" dirty="0"/>
              <a:t>      Anatomy and Physiology</a:t>
            </a:r>
          </a:p>
          <a:p>
            <a:pPr marL="68580" indent="0">
              <a:buNone/>
            </a:pPr>
            <a:r>
              <a:rPr lang="en-US" sz="3600" dirty="0"/>
              <a:t> </a:t>
            </a:r>
          </a:p>
          <a:p>
            <a:pPr marL="68580" indent="0">
              <a:buNone/>
            </a:pPr>
            <a:r>
              <a:rPr lang="en-US" sz="3600" b="1" dirty="0"/>
              <a:t>GRADE </a:t>
            </a:r>
            <a:r>
              <a:rPr lang="en-US" sz="3600" b="1" dirty="0" smtClean="0"/>
              <a:t>12</a:t>
            </a:r>
            <a:r>
              <a:rPr lang="en-US" sz="3600" dirty="0"/>
              <a:t> </a:t>
            </a:r>
          </a:p>
          <a:p>
            <a:pPr marL="68580" indent="0">
              <a:buNone/>
            </a:pPr>
            <a:r>
              <a:rPr lang="en-US" sz="3600" dirty="0"/>
              <a:t>        Chemistry</a:t>
            </a:r>
          </a:p>
          <a:p>
            <a:pPr marL="68580" indent="0">
              <a:buNone/>
            </a:pPr>
            <a:r>
              <a:rPr lang="en-US" sz="3600" dirty="0"/>
              <a:t>        Honors Chemistry</a:t>
            </a:r>
          </a:p>
          <a:p>
            <a:pPr marL="68580" indent="0">
              <a:buNone/>
            </a:pPr>
            <a:r>
              <a:rPr lang="en-US" sz="3600" dirty="0"/>
              <a:t>        Applied Physics (project based)</a:t>
            </a:r>
          </a:p>
          <a:p>
            <a:pPr marL="68580" indent="0">
              <a:buNone/>
            </a:pPr>
            <a:r>
              <a:rPr lang="en-US" sz="3600" dirty="0"/>
              <a:t>        Honors Physics</a:t>
            </a:r>
          </a:p>
          <a:p>
            <a:pPr marL="68580" indent="0">
              <a:buNone/>
            </a:pPr>
            <a:r>
              <a:rPr lang="en-US" sz="3600" dirty="0"/>
              <a:t>        AP Physics I </a:t>
            </a:r>
          </a:p>
          <a:p>
            <a:pPr marL="68580" indent="0">
              <a:buNone/>
            </a:pPr>
            <a:r>
              <a:rPr lang="en-US" sz="3600" dirty="0"/>
              <a:t>        AP Biology</a:t>
            </a:r>
          </a:p>
          <a:p>
            <a:pPr marL="68580" indent="0">
              <a:buNone/>
            </a:pPr>
            <a:r>
              <a:rPr lang="en-US" sz="3600" dirty="0"/>
              <a:t>        AP Chemistry (students must have had </a:t>
            </a:r>
            <a:r>
              <a:rPr lang="en-US" sz="3600" dirty="0" smtClean="0"/>
              <a:t>either</a:t>
            </a:r>
          </a:p>
          <a:p>
            <a:pPr marL="68580" indent="0">
              <a:buNone/>
            </a:pPr>
            <a:r>
              <a:rPr lang="en-US" sz="3600" dirty="0"/>
              <a:t> </a:t>
            </a:r>
            <a:r>
              <a:rPr lang="en-US" sz="3600" dirty="0" smtClean="0"/>
              <a:t>             Chemistry or Honors </a:t>
            </a:r>
            <a:r>
              <a:rPr lang="en-US" sz="3600" dirty="0"/>
              <a:t>Chemistry first)</a:t>
            </a:r>
          </a:p>
          <a:p>
            <a:pPr marL="68580" indent="0">
              <a:buNone/>
            </a:pPr>
            <a:r>
              <a:rPr lang="en-US" sz="3600" dirty="0"/>
              <a:t>        Anatomy and Physiology</a:t>
            </a:r>
          </a:p>
          <a:p>
            <a:pPr marL="68580" indent="0">
              <a:buNone/>
            </a:pPr>
            <a:r>
              <a:rPr lang="en-US" sz="3600" dirty="0"/>
              <a:t> </a:t>
            </a:r>
          </a:p>
          <a:p>
            <a:pPr marL="68580" indent="0">
              <a:buNone/>
            </a:pPr>
            <a:r>
              <a:rPr lang="en-US" sz="3600" dirty="0"/>
              <a:t>Deborah Pierce—Biology</a:t>
            </a:r>
          </a:p>
          <a:p>
            <a:pPr marL="68580" indent="0">
              <a:buNone/>
            </a:pPr>
            <a:r>
              <a:rPr lang="en-US" sz="3600" dirty="0"/>
              <a:t>Science Department Leader</a:t>
            </a:r>
          </a:p>
          <a:p>
            <a:pPr marL="68580" indent="0">
              <a:buNone/>
            </a:pPr>
            <a:r>
              <a:rPr lang="en-US" sz="3600" u="sng" dirty="0">
                <a:hlinkClick r:id="rId2"/>
              </a:rPr>
              <a:t>dpierce@psharvard.org</a:t>
            </a:r>
            <a:endParaRPr lang="en-US" sz="3600" dirty="0"/>
          </a:p>
          <a:p>
            <a:pPr marL="68580" indent="0">
              <a:buNone/>
            </a:pPr>
            <a:r>
              <a:rPr lang="en-US" sz="3600" dirty="0"/>
              <a:t>978.456.4162  ext.  </a:t>
            </a:r>
            <a:r>
              <a:rPr lang="en-US" sz="3600" dirty="0" smtClean="0"/>
              <a:t>4287</a:t>
            </a:r>
            <a:endParaRPr lang="en-US" sz="3600" dirty="0"/>
          </a:p>
          <a:p>
            <a:endParaRPr lang="en-US" sz="3600" dirty="0"/>
          </a:p>
        </p:txBody>
      </p:sp>
      <p:pic>
        <p:nvPicPr>
          <p:cNvPr id="5" name="Picture 4" descr="http://www.science.fau.edu/oce/images/science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81000"/>
            <a:ext cx="5562600" cy="1905000"/>
          </a:xfrm>
          <a:prstGeom prst="rect">
            <a:avLst/>
          </a:prstGeom>
          <a:noFill/>
          <a:ln>
            <a:noFill/>
          </a:ln>
        </p:spPr>
      </p:pic>
    </p:spTree>
    <p:extLst>
      <p:ext uri="{BB962C8B-B14F-4D97-AF65-F5344CB8AC3E}">
        <p14:creationId xmlns:p14="http://schemas.microsoft.com/office/powerpoint/2010/main" val="64381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09600" y="710406"/>
            <a:ext cx="7024688" cy="476250"/>
          </a:xfrm>
        </p:spPr>
        <p:txBody>
          <a:bodyPr>
            <a:normAutofit/>
          </a:bodyPr>
          <a:lstStyle/>
          <a:p>
            <a:pPr algn="ctr"/>
            <a:r>
              <a:rPr lang="en-US" sz="2400" dirty="0" smtClean="0"/>
              <a:t>World Languages Offerings</a:t>
            </a:r>
            <a:endParaRPr lang="en-US" sz="2400" dirty="0"/>
          </a:p>
        </p:txBody>
      </p:sp>
      <p:sp>
        <p:nvSpPr>
          <p:cNvPr id="6" name="Content Placeholder 5"/>
          <p:cNvSpPr>
            <a:spLocks noGrp="1"/>
          </p:cNvSpPr>
          <p:nvPr>
            <p:ph sz="quarter" idx="4294967295"/>
          </p:nvPr>
        </p:nvSpPr>
        <p:spPr>
          <a:xfrm>
            <a:off x="672353" y="2641623"/>
            <a:ext cx="2614613" cy="1878012"/>
          </a:xfrm>
        </p:spPr>
        <p:txBody>
          <a:bodyPr>
            <a:normAutofit/>
          </a:bodyPr>
          <a:lstStyle/>
          <a:p>
            <a:pPr marL="68580" indent="0" algn="ctr">
              <a:buNone/>
            </a:pPr>
            <a:r>
              <a:rPr lang="en-US" sz="1400" b="1" dirty="0" smtClean="0"/>
              <a:t>SEQUENCE- </a:t>
            </a:r>
            <a:r>
              <a:rPr lang="en-US" sz="1400" b="1" dirty="0"/>
              <a:t>French</a:t>
            </a:r>
            <a:endParaRPr lang="en-US" sz="1400" dirty="0"/>
          </a:p>
          <a:p>
            <a:pPr marL="68580" indent="0">
              <a:buNone/>
            </a:pPr>
            <a:r>
              <a:rPr lang="en-US" sz="1400" b="1" dirty="0"/>
              <a:t>GRADE 8</a:t>
            </a:r>
            <a:r>
              <a:rPr lang="en-US" sz="1400" dirty="0"/>
              <a:t>:	</a:t>
            </a:r>
            <a:r>
              <a:rPr lang="en-US" sz="1400" dirty="0" smtClean="0"/>
              <a:t>  French </a:t>
            </a:r>
            <a:r>
              <a:rPr lang="en-US" sz="1400" dirty="0"/>
              <a:t>Grade 8</a:t>
            </a:r>
          </a:p>
          <a:p>
            <a:pPr marL="68580" indent="0">
              <a:buNone/>
            </a:pPr>
            <a:r>
              <a:rPr lang="en-US" sz="1400" b="1" dirty="0"/>
              <a:t>GRADE 9</a:t>
            </a:r>
            <a:r>
              <a:rPr lang="en-US" sz="1400" dirty="0"/>
              <a:t>: </a:t>
            </a:r>
            <a:r>
              <a:rPr lang="en-US" sz="1400" dirty="0" smtClean="0"/>
              <a:t>  French </a:t>
            </a:r>
            <a:r>
              <a:rPr lang="en-US" sz="1400" dirty="0"/>
              <a:t>2</a:t>
            </a:r>
          </a:p>
          <a:p>
            <a:pPr marL="68580" indent="0">
              <a:buNone/>
            </a:pPr>
            <a:r>
              <a:rPr lang="en-US" sz="1400" b="1" dirty="0"/>
              <a:t>GRADE 10</a:t>
            </a:r>
            <a:r>
              <a:rPr lang="en-US" sz="1400" dirty="0"/>
              <a:t>: French 3 </a:t>
            </a:r>
          </a:p>
          <a:p>
            <a:pPr marL="68580" indent="0">
              <a:buNone/>
            </a:pPr>
            <a:r>
              <a:rPr lang="en-US" sz="1400" b="1" dirty="0"/>
              <a:t>GRADE 11:</a:t>
            </a:r>
            <a:r>
              <a:rPr lang="en-US" sz="1400" dirty="0"/>
              <a:t> French 4 Honors</a:t>
            </a:r>
          </a:p>
          <a:p>
            <a:pPr marL="68580" indent="0">
              <a:buNone/>
            </a:pPr>
            <a:r>
              <a:rPr lang="en-US" sz="1400" b="1" dirty="0"/>
              <a:t>GRADE 12</a:t>
            </a:r>
            <a:r>
              <a:rPr lang="en-US" sz="1400" dirty="0"/>
              <a:t>: French 5 </a:t>
            </a:r>
            <a:r>
              <a:rPr lang="en-US" sz="1400" dirty="0" smtClean="0"/>
              <a:t>Honors</a:t>
            </a:r>
          </a:p>
          <a:p>
            <a:pPr marL="68580" indent="0">
              <a:buNone/>
            </a:pPr>
            <a:r>
              <a:rPr lang="en-US" sz="1400" dirty="0" smtClean="0"/>
              <a:t>	  or </a:t>
            </a:r>
            <a:r>
              <a:rPr lang="en-US" sz="1400" dirty="0"/>
              <a:t>AP French</a:t>
            </a:r>
          </a:p>
        </p:txBody>
      </p:sp>
      <p:sp>
        <p:nvSpPr>
          <p:cNvPr id="7" name="Content Placeholder 6"/>
          <p:cNvSpPr>
            <a:spLocks noGrp="1"/>
          </p:cNvSpPr>
          <p:nvPr>
            <p:ph sz="quarter" idx="4294967295"/>
          </p:nvPr>
        </p:nvSpPr>
        <p:spPr>
          <a:xfrm>
            <a:off x="3810000" y="2663370"/>
            <a:ext cx="4178300" cy="1878012"/>
          </a:xfrm>
        </p:spPr>
        <p:txBody>
          <a:bodyPr>
            <a:noAutofit/>
          </a:bodyPr>
          <a:lstStyle/>
          <a:p>
            <a:pPr marL="68580" indent="0" algn="ctr">
              <a:buNone/>
            </a:pPr>
            <a:r>
              <a:rPr lang="en-US" sz="1400" b="1" dirty="0"/>
              <a:t>SEQUENCE -Spanish</a:t>
            </a:r>
            <a:endParaRPr lang="en-US" sz="1400" dirty="0"/>
          </a:p>
          <a:p>
            <a:pPr marL="68580" indent="0">
              <a:buNone/>
            </a:pPr>
            <a:r>
              <a:rPr lang="en-US" sz="1400" b="1" dirty="0"/>
              <a:t>GRADE 8</a:t>
            </a:r>
            <a:r>
              <a:rPr lang="en-US" sz="1400" dirty="0"/>
              <a:t>:	</a:t>
            </a:r>
            <a:r>
              <a:rPr lang="en-US" sz="1400" dirty="0" smtClean="0"/>
              <a:t>       Spanish </a:t>
            </a:r>
            <a:r>
              <a:rPr lang="en-US" sz="1400" dirty="0"/>
              <a:t>Grade 8 </a:t>
            </a:r>
          </a:p>
          <a:p>
            <a:pPr marL="68580" indent="0">
              <a:buNone/>
            </a:pPr>
            <a:r>
              <a:rPr lang="en-US" sz="1400" b="1" dirty="0"/>
              <a:t>GRADE 9</a:t>
            </a:r>
            <a:r>
              <a:rPr lang="en-US" sz="1400" dirty="0"/>
              <a:t>: </a:t>
            </a:r>
            <a:r>
              <a:rPr lang="en-US" sz="1400" dirty="0" smtClean="0"/>
              <a:t>       Spanish </a:t>
            </a:r>
            <a:r>
              <a:rPr lang="en-US" sz="1400" dirty="0"/>
              <a:t>2 </a:t>
            </a:r>
            <a:r>
              <a:rPr lang="en-US" sz="1400" dirty="0" smtClean="0"/>
              <a:t>or </a:t>
            </a:r>
            <a:r>
              <a:rPr lang="en-US" sz="1400" dirty="0"/>
              <a:t>Spanish </a:t>
            </a:r>
            <a:r>
              <a:rPr lang="en-US" sz="1400" dirty="0" smtClean="0"/>
              <a:t>2 Honors</a:t>
            </a:r>
            <a:endParaRPr lang="en-US" sz="1400" dirty="0"/>
          </a:p>
          <a:p>
            <a:pPr marL="68580" indent="0">
              <a:buNone/>
            </a:pPr>
            <a:r>
              <a:rPr lang="en-US" sz="1400" b="1" dirty="0"/>
              <a:t>GRADE 10</a:t>
            </a:r>
            <a:r>
              <a:rPr lang="en-US" sz="1400" dirty="0"/>
              <a:t>: </a:t>
            </a:r>
            <a:r>
              <a:rPr lang="en-US" sz="1400" dirty="0" smtClean="0"/>
              <a:t>     Spanish </a:t>
            </a:r>
            <a:r>
              <a:rPr lang="en-US" sz="1400" dirty="0"/>
              <a:t>3 </a:t>
            </a:r>
            <a:r>
              <a:rPr lang="en-US" sz="1400" dirty="0" smtClean="0"/>
              <a:t>or </a:t>
            </a:r>
            <a:r>
              <a:rPr lang="en-US" sz="1400" dirty="0"/>
              <a:t>Spanish 3 Honors** </a:t>
            </a:r>
          </a:p>
          <a:p>
            <a:pPr marL="68580" indent="0">
              <a:buNone/>
            </a:pPr>
            <a:r>
              <a:rPr lang="en-US" sz="1400" b="1" dirty="0"/>
              <a:t>GRADE 11</a:t>
            </a:r>
            <a:r>
              <a:rPr lang="en-US" sz="1400" dirty="0"/>
              <a:t>: </a:t>
            </a:r>
            <a:r>
              <a:rPr lang="en-US" sz="1400" dirty="0" smtClean="0"/>
              <a:t>     Spanish 4 or </a:t>
            </a:r>
            <a:r>
              <a:rPr lang="en-US" sz="1400" dirty="0"/>
              <a:t>Spanish 4 Honors**</a:t>
            </a:r>
          </a:p>
          <a:p>
            <a:pPr marL="68580" indent="0">
              <a:buNone/>
            </a:pPr>
            <a:r>
              <a:rPr lang="en-US" sz="1400" b="1" dirty="0"/>
              <a:t>GRADE 12</a:t>
            </a:r>
            <a:r>
              <a:rPr lang="en-US" sz="1400" dirty="0"/>
              <a:t>: </a:t>
            </a:r>
            <a:r>
              <a:rPr lang="en-US" sz="1400" dirty="0" smtClean="0"/>
              <a:t>     Spanish </a:t>
            </a:r>
            <a:r>
              <a:rPr lang="en-US" sz="1400" dirty="0"/>
              <a:t>5 </a:t>
            </a:r>
            <a:r>
              <a:rPr lang="en-US" sz="1400" dirty="0" smtClean="0"/>
              <a:t>Honors or </a:t>
            </a:r>
            <a:r>
              <a:rPr lang="en-US" sz="1400" dirty="0"/>
              <a:t>AP Spanish</a:t>
            </a:r>
          </a:p>
          <a:p>
            <a:pPr marL="68580" indent="0">
              <a:buNone/>
            </a:pPr>
            <a:r>
              <a:rPr lang="en-US" sz="1400" b="1" dirty="0"/>
              <a:t>GRADES 9-12</a:t>
            </a:r>
            <a:r>
              <a:rPr lang="en-US" sz="1400" dirty="0"/>
              <a:t>: Spanish 1</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861779"/>
            <a:ext cx="1447800" cy="1447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 y="364342"/>
            <a:ext cx="1016000" cy="1104900"/>
          </a:xfrm>
          <a:prstGeom prst="rect">
            <a:avLst/>
          </a:prstGeom>
        </p:spPr>
      </p:pic>
      <p:sp>
        <p:nvSpPr>
          <p:cNvPr id="9" name="Rectangle 8"/>
          <p:cNvSpPr/>
          <p:nvPr/>
        </p:nvSpPr>
        <p:spPr>
          <a:xfrm>
            <a:off x="457200" y="4631743"/>
            <a:ext cx="8229600" cy="1015663"/>
          </a:xfrm>
          <a:prstGeom prst="rect">
            <a:avLst/>
          </a:prstGeom>
        </p:spPr>
        <p:txBody>
          <a:bodyPr wrap="square">
            <a:spAutoFit/>
          </a:bodyPr>
          <a:lstStyle/>
          <a:p>
            <a:pPr>
              <a:tabLst>
                <a:tab pos="2286000" algn="l"/>
                <a:tab pos="4127500" algn="l"/>
              </a:tabLst>
            </a:pPr>
            <a:r>
              <a:rPr lang="en-US" sz="1000" i="1" dirty="0">
                <a:latin typeface="Cambria" charset="0"/>
                <a:ea typeface="Cambria" charset="0"/>
                <a:cs typeface="Times New Roman" charset="0"/>
              </a:rPr>
              <a:t>**</a:t>
            </a:r>
            <a:r>
              <a:rPr lang="en-US" sz="1000" i="1" dirty="0">
                <a:solidFill>
                  <a:srgbClr val="000000"/>
                </a:solidFill>
                <a:latin typeface="Arial" charset="0"/>
                <a:ea typeface="Cambria" charset="0"/>
                <a:cs typeface="Times New Roman" charset="0"/>
              </a:rPr>
              <a:t>Students who wish to change from non-honors to honors level classes must work independently over the summer and take the Honors level final from the previous year of study before the beginning of the next school year.  The student must receive a minimum of 74% on the exam in order to change levels.</a:t>
            </a:r>
            <a:endParaRPr lang="en-US" sz="1000" dirty="0">
              <a:latin typeface="Cambria" charset="0"/>
              <a:ea typeface="Cambria" charset="0"/>
              <a:cs typeface="Times New Roman" charset="0"/>
            </a:endParaRPr>
          </a:p>
          <a:p>
            <a:pPr>
              <a:tabLst>
                <a:tab pos="2286000" algn="l"/>
                <a:tab pos="4127500" algn="l"/>
              </a:tabLst>
            </a:pPr>
            <a:r>
              <a:rPr lang="en-US" sz="1000" dirty="0">
                <a:latin typeface="Cambria" charset="0"/>
                <a:ea typeface="Cambria" charset="0"/>
                <a:cs typeface="Times New Roman" charset="0"/>
              </a:rPr>
              <a:t/>
            </a:r>
            <a:br>
              <a:rPr lang="en-US" sz="1000" dirty="0">
                <a:latin typeface="Cambria" charset="0"/>
                <a:ea typeface="Cambria" charset="0"/>
                <a:cs typeface="Times New Roman" charset="0"/>
              </a:rPr>
            </a:br>
            <a:r>
              <a:rPr lang="en-US" sz="1000" i="1" dirty="0">
                <a:latin typeface="Comic Sans MS" charset="0"/>
                <a:ea typeface="Cambria" charset="0"/>
                <a:cs typeface="Times New Roman" charset="0"/>
              </a:rPr>
              <a:t>**Please contact Jennifer Fraser at </a:t>
            </a:r>
            <a:r>
              <a:rPr lang="en-US" sz="1000" i="1" u="sng" dirty="0">
                <a:solidFill>
                  <a:srgbClr val="0000FF"/>
                </a:solidFill>
                <a:latin typeface="Comic Sans MS" charset="0"/>
                <a:ea typeface="Cambria" charset="0"/>
                <a:cs typeface="Times New Roman" charset="0"/>
                <a:hlinkClick r:id="rId4"/>
              </a:rPr>
              <a:t>jfraser@psharvard.org</a:t>
            </a:r>
            <a:r>
              <a:rPr lang="en-US" sz="1000" i="1" dirty="0">
                <a:latin typeface="Comic Sans MS" charset="0"/>
                <a:ea typeface="Cambria" charset="0"/>
                <a:cs typeface="Times New Roman" charset="0"/>
              </a:rPr>
              <a:t> with any questions**</a:t>
            </a:r>
            <a:endParaRPr lang="en-US" sz="1000" dirty="0">
              <a:latin typeface="Cambria" charset="0"/>
              <a:ea typeface="Cambria" charset="0"/>
              <a:cs typeface="Times New Roman" charset="0"/>
            </a:endParaRPr>
          </a:p>
          <a:p>
            <a:pPr>
              <a:tabLst>
                <a:tab pos="2286000" algn="l"/>
                <a:tab pos="4127500" algn="l"/>
              </a:tabLst>
            </a:pPr>
            <a:r>
              <a:rPr lang="en-US" sz="1000" i="1" dirty="0">
                <a:latin typeface="Comic Sans MS" charset="0"/>
                <a:ea typeface="Cambria" charset="0"/>
                <a:cs typeface="Times New Roman" charset="0"/>
              </a:rPr>
              <a:t> </a:t>
            </a:r>
            <a:endParaRPr lang="en-US" sz="1000" dirty="0">
              <a:latin typeface="Cambria" charset="0"/>
              <a:ea typeface="Cambria" charset="0"/>
              <a:cs typeface="Times New Roman" charset="0"/>
            </a:endParaRPr>
          </a:p>
        </p:txBody>
      </p:sp>
      <p:sp>
        <p:nvSpPr>
          <p:cNvPr id="10" name="TextBox 9"/>
          <p:cNvSpPr txBox="1"/>
          <p:nvPr/>
        </p:nvSpPr>
        <p:spPr>
          <a:xfrm>
            <a:off x="672353" y="5871622"/>
            <a:ext cx="7633447" cy="553998"/>
          </a:xfrm>
          <a:prstGeom prst="rect">
            <a:avLst/>
          </a:prstGeom>
          <a:noFill/>
          <a:ln>
            <a:solidFill>
              <a:schemeClr val="tx1"/>
            </a:solidFill>
          </a:ln>
        </p:spPr>
        <p:txBody>
          <a:bodyPr wrap="square" rtlCol="0">
            <a:spAutoFit/>
          </a:bodyPr>
          <a:lstStyle/>
          <a:p>
            <a:r>
              <a:rPr lang="en-US" sz="1000" dirty="0">
                <a:latin typeface="Comic Sans MS" charset="0"/>
                <a:ea typeface="Cambria" charset="0"/>
                <a:cs typeface="Times New Roman" charset="0"/>
              </a:rPr>
              <a:t>Two years of the same high school world language are presently required for grades 9-12 for admission into Massachusetts State Colleges/Universities. Students contemplating admission into private colleges should check individual college requirements</a:t>
            </a:r>
            <a:r>
              <a:rPr lang="en-US" sz="1000" dirty="0" smtClean="0">
                <a:latin typeface="Comic Sans MS" charset="0"/>
                <a:ea typeface="Cambria" charset="0"/>
                <a:cs typeface="Times New Roman" charset="0"/>
              </a:rPr>
              <a:t>.</a:t>
            </a:r>
            <a:endParaRPr lang="en-US" sz="1000" dirty="0">
              <a:latin typeface="Cambria" charset="0"/>
              <a:ea typeface="Cambria" charset="0"/>
              <a:cs typeface="Times New Roman" charset="0"/>
            </a:endParaRPr>
          </a:p>
        </p:txBody>
      </p:sp>
      <p:sp>
        <p:nvSpPr>
          <p:cNvPr id="11" name="TextBox 10"/>
          <p:cNvSpPr txBox="1"/>
          <p:nvPr/>
        </p:nvSpPr>
        <p:spPr>
          <a:xfrm>
            <a:off x="1473947" y="1227823"/>
            <a:ext cx="5486400" cy="1323439"/>
          </a:xfrm>
          <a:prstGeom prst="rect">
            <a:avLst/>
          </a:prstGeom>
          <a:noFill/>
        </p:spPr>
        <p:txBody>
          <a:bodyPr wrap="square" rtlCol="0">
            <a:spAutoFit/>
          </a:bodyPr>
          <a:lstStyle/>
          <a:p>
            <a:endParaRPr lang="en-US" sz="1000" dirty="0" smtClean="0"/>
          </a:p>
          <a:p>
            <a:r>
              <a:rPr lang="en-US" sz="1000" dirty="0" smtClean="0"/>
              <a:t>Students </a:t>
            </a:r>
            <a:r>
              <a:rPr lang="en-US" sz="1000" dirty="0"/>
              <a:t>who pursue the study of French or Spanish will:</a:t>
            </a:r>
          </a:p>
          <a:p>
            <a:pPr marL="171450" lvl="0" indent="-171450">
              <a:buFont typeface="Arial" charset="0"/>
              <a:buChar char="•"/>
            </a:pPr>
            <a:r>
              <a:rPr lang="en-US" sz="1000" dirty="0"/>
              <a:t>Communicate in the language of study</a:t>
            </a:r>
          </a:p>
          <a:p>
            <a:pPr marL="171450" lvl="0" indent="-171450">
              <a:buFont typeface="Arial" charset="0"/>
              <a:buChar char="•"/>
            </a:pPr>
            <a:r>
              <a:rPr lang="en-US" sz="1000" dirty="0"/>
              <a:t>Develop an appreciation and understanding of cultural similarities and differences</a:t>
            </a:r>
          </a:p>
          <a:p>
            <a:pPr marL="171450" lvl="0" indent="-171450">
              <a:buFont typeface="Arial" charset="0"/>
              <a:buChar char="•"/>
            </a:pPr>
            <a:r>
              <a:rPr lang="en-US" sz="1000" dirty="0"/>
              <a:t>Be prepared to be a member of a global community</a:t>
            </a:r>
          </a:p>
          <a:p>
            <a:pPr marL="171450" lvl="0" indent="-171450">
              <a:buFont typeface="Arial" charset="0"/>
              <a:buChar char="•"/>
            </a:pPr>
            <a:r>
              <a:rPr lang="en-US" sz="1000" dirty="0"/>
              <a:t>Read and understand authentic literature at age appropriate levels</a:t>
            </a:r>
          </a:p>
          <a:p>
            <a:pPr marL="171450" lvl="0" indent="-171450">
              <a:buFont typeface="Arial" charset="0"/>
              <a:buChar char="•"/>
            </a:pPr>
            <a:r>
              <a:rPr lang="en-US" sz="1000" dirty="0"/>
              <a:t>Community with accuracy when writing, reflecting acquired skills</a:t>
            </a:r>
          </a:p>
          <a:p>
            <a:pPr marL="171450" lvl="0" indent="-171450">
              <a:buFont typeface="Arial" charset="0"/>
              <a:buChar char="•"/>
            </a:pPr>
            <a:r>
              <a:rPr lang="en-US" sz="1000" dirty="0"/>
              <a:t>Develop a greater understanding of the English language</a:t>
            </a:r>
          </a:p>
        </p:txBody>
      </p:sp>
    </p:spTree>
    <p:extLst>
      <p:ext uri="{BB962C8B-B14F-4D97-AF65-F5344CB8AC3E}">
        <p14:creationId xmlns:p14="http://schemas.microsoft.com/office/powerpoint/2010/main" val="3533375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Tree>
    <p:extLst>
      <p:ext uri="{BB962C8B-B14F-4D97-AF65-F5344CB8AC3E}">
        <p14:creationId xmlns:p14="http://schemas.microsoft.com/office/powerpoint/2010/main" val="3758083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228600"/>
            <a:ext cx="5299364" cy="6858000"/>
          </a:xfrm>
          <a:prstGeom prst="rect">
            <a:avLst/>
          </a:prstGeom>
        </p:spPr>
      </p:pic>
    </p:spTree>
    <p:extLst>
      <p:ext uri="{BB962C8B-B14F-4D97-AF65-F5344CB8AC3E}">
        <p14:creationId xmlns:p14="http://schemas.microsoft.com/office/powerpoint/2010/main" val="2614289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57200"/>
            <a:ext cx="7534834" cy="990600"/>
          </a:xfrm>
        </p:spPr>
        <p:txBody>
          <a:bodyPr>
            <a:normAutofit/>
          </a:bodyPr>
          <a:lstStyle/>
          <a:p>
            <a:r>
              <a:rPr lang="en-US" dirty="0" smtClean="0"/>
              <a:t>Special Education</a:t>
            </a:r>
            <a:endParaRPr lang="en-US" dirty="0"/>
          </a:p>
        </p:txBody>
      </p:sp>
      <p:sp>
        <p:nvSpPr>
          <p:cNvPr id="4" name="Content Placeholder 3"/>
          <p:cNvSpPr>
            <a:spLocks noGrp="1"/>
          </p:cNvSpPr>
          <p:nvPr>
            <p:ph idx="1"/>
          </p:nvPr>
        </p:nvSpPr>
        <p:spPr>
          <a:xfrm>
            <a:off x="1066800" y="1371600"/>
            <a:ext cx="6754009" cy="4876800"/>
          </a:xfrm>
        </p:spPr>
        <p:txBody>
          <a:bodyPr>
            <a:noAutofit/>
          </a:bodyPr>
          <a:lstStyle/>
          <a:p>
            <a:pPr marL="68580" indent="0">
              <a:buNone/>
            </a:pPr>
            <a:r>
              <a:rPr lang="en-US" sz="1400" i="1" dirty="0" smtClean="0"/>
              <a:t>Special </a:t>
            </a:r>
            <a:r>
              <a:rPr lang="en-US" sz="1400" i="1" dirty="0"/>
              <a:t>Education </a:t>
            </a:r>
            <a:r>
              <a:rPr lang="en-US" sz="1400" i="1" dirty="0" smtClean="0"/>
              <a:t>Coordinator </a:t>
            </a:r>
            <a:r>
              <a:rPr lang="en-US" sz="1400" dirty="0" smtClean="0"/>
              <a:t>- </a:t>
            </a:r>
            <a:r>
              <a:rPr lang="en-US" sz="1400" dirty="0"/>
              <a:t>Catherine Polis</a:t>
            </a:r>
          </a:p>
          <a:p>
            <a:pPr marL="68580" indent="0">
              <a:buNone/>
            </a:pPr>
            <a:r>
              <a:rPr lang="en-US" sz="1400" i="1" dirty="0"/>
              <a:t>Grade </a:t>
            </a:r>
            <a:r>
              <a:rPr lang="en-US" sz="1400" i="1" dirty="0" smtClean="0"/>
              <a:t>9 </a:t>
            </a:r>
            <a:r>
              <a:rPr lang="en-US" sz="1400" dirty="0" smtClean="0"/>
              <a:t>- Mary </a:t>
            </a:r>
            <a:r>
              <a:rPr lang="en-US" sz="1400" dirty="0"/>
              <a:t>Ann Conte, Special Education Teacher</a:t>
            </a:r>
          </a:p>
          <a:p>
            <a:pPr marL="68580" indent="0">
              <a:buNone/>
            </a:pPr>
            <a:r>
              <a:rPr lang="en-US" sz="1400" i="1" dirty="0"/>
              <a:t>Grade </a:t>
            </a:r>
            <a:r>
              <a:rPr lang="en-US" sz="1400" i="1" dirty="0" smtClean="0"/>
              <a:t>10-11 - </a:t>
            </a:r>
            <a:r>
              <a:rPr lang="en-US" sz="1400" dirty="0"/>
              <a:t>Michelle Creaven, Special Education Teacher</a:t>
            </a:r>
          </a:p>
          <a:p>
            <a:pPr marL="68580" indent="0">
              <a:buNone/>
            </a:pPr>
            <a:r>
              <a:rPr lang="en-US" sz="1400" i="1" dirty="0"/>
              <a:t>Grade 11-12 </a:t>
            </a:r>
            <a:r>
              <a:rPr lang="en-US" sz="1400" dirty="0" smtClean="0"/>
              <a:t>- Marybeth </a:t>
            </a:r>
            <a:r>
              <a:rPr lang="en-US" sz="1400" dirty="0"/>
              <a:t>Campbell, Special Education Teacher </a:t>
            </a:r>
          </a:p>
          <a:p>
            <a:pPr marL="68580" indent="0">
              <a:buNone/>
            </a:pPr>
            <a:r>
              <a:rPr lang="en-US" sz="1400" i="1" dirty="0"/>
              <a:t>Grades 9-12 </a:t>
            </a:r>
            <a:r>
              <a:rPr lang="en-US" sz="1400" dirty="0" smtClean="0"/>
              <a:t>- Dr</a:t>
            </a:r>
            <a:r>
              <a:rPr lang="en-US" sz="1400" dirty="0"/>
              <a:t>. Susan Downing, School Psychologist</a:t>
            </a:r>
          </a:p>
          <a:p>
            <a:pPr marL="68580" indent="0">
              <a:buNone/>
            </a:pPr>
            <a:r>
              <a:rPr lang="en-US" sz="1400" i="1" dirty="0"/>
              <a:t>Grades </a:t>
            </a:r>
            <a:r>
              <a:rPr lang="en-US" sz="1400" i="1" dirty="0" smtClean="0"/>
              <a:t>9-12 </a:t>
            </a:r>
            <a:r>
              <a:rPr lang="en-US" sz="1400" dirty="0" smtClean="0"/>
              <a:t>- Dr</a:t>
            </a:r>
            <a:r>
              <a:rPr lang="en-US" sz="1400" dirty="0"/>
              <a:t>. Debra Wiener, Speech and Language Pathologist</a:t>
            </a:r>
          </a:p>
          <a:p>
            <a:endParaRPr lang="en-US" sz="1400" b="1" dirty="0" smtClean="0"/>
          </a:p>
          <a:p>
            <a:pPr marL="68580" indent="0">
              <a:buNone/>
            </a:pPr>
            <a:r>
              <a:rPr lang="en-US" sz="1400" b="1" dirty="0" smtClean="0"/>
              <a:t>Specially </a:t>
            </a:r>
            <a:r>
              <a:rPr lang="en-US" sz="1400" b="1" dirty="0"/>
              <a:t>Designed Instructional Services  </a:t>
            </a:r>
            <a:endParaRPr lang="en-US" sz="1400" dirty="0"/>
          </a:p>
          <a:p>
            <a:r>
              <a:rPr lang="en-US" sz="1400" dirty="0" smtClean="0"/>
              <a:t>The </a:t>
            </a:r>
            <a:r>
              <a:rPr lang="en-US" sz="1400" dirty="0"/>
              <a:t>services are available for students who meet the eligibility criteria for special education. Services include small group classes that focus on study skills, reading and writing skills and math skills.</a:t>
            </a:r>
          </a:p>
          <a:p>
            <a:r>
              <a:rPr lang="en-US" sz="1400" dirty="0"/>
              <a:t>*Students are typically grouped by age/grade level into the lab classes and sessions.</a:t>
            </a:r>
          </a:p>
          <a:p>
            <a:r>
              <a:rPr lang="en-US" sz="1400" b="1" dirty="0"/>
              <a:t>Math </a:t>
            </a:r>
            <a:r>
              <a:rPr lang="en-US" sz="1400" b="1" dirty="0" smtClean="0"/>
              <a:t>Lab</a:t>
            </a:r>
            <a:endParaRPr lang="en-US" sz="1400" dirty="0" smtClean="0"/>
          </a:p>
          <a:p>
            <a:r>
              <a:rPr lang="en-US" sz="1400" b="1" dirty="0" smtClean="0"/>
              <a:t>Reading Lab</a:t>
            </a:r>
          </a:p>
          <a:p>
            <a:r>
              <a:rPr lang="en-US" sz="1400" b="1" dirty="0" smtClean="0"/>
              <a:t>Writing Lab</a:t>
            </a:r>
          </a:p>
          <a:p>
            <a:r>
              <a:rPr lang="en-US" sz="1400" b="1" dirty="0" smtClean="0"/>
              <a:t>Skills Lab</a:t>
            </a:r>
            <a:r>
              <a:rPr lang="en-US" sz="1400" dirty="0" smtClean="0"/>
              <a:t> </a:t>
            </a:r>
            <a:endParaRPr lang="en-US" sz="1400" dirty="0"/>
          </a:p>
          <a:p>
            <a:r>
              <a:rPr lang="en-US" sz="1400" b="1" dirty="0"/>
              <a:t>Social </a:t>
            </a:r>
            <a:r>
              <a:rPr lang="en-US" sz="1400" b="1" dirty="0" smtClean="0"/>
              <a:t>Skills</a:t>
            </a:r>
            <a:endParaRPr lang="en-US" sz="1400" dirty="0"/>
          </a:p>
          <a:p>
            <a:r>
              <a:rPr lang="en-US" sz="1400" b="1" dirty="0" smtClean="0"/>
              <a:t>Counseling</a:t>
            </a:r>
            <a:endParaRPr lang="en-US" sz="1400" dirty="0"/>
          </a:p>
        </p:txBody>
      </p:sp>
    </p:spTree>
    <p:extLst>
      <p:ext uri="{BB962C8B-B14F-4D97-AF65-F5344CB8AC3E}">
        <p14:creationId xmlns:p14="http://schemas.microsoft.com/office/powerpoint/2010/main" val="3229213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7611034" cy="762000"/>
          </a:xfrm>
        </p:spPr>
        <p:txBody>
          <a:bodyPr/>
          <a:lstStyle/>
          <a:p>
            <a:r>
              <a:rPr lang="en-US" dirty="0" smtClean="0"/>
              <a:t>Sample Schedules</a:t>
            </a:r>
            <a:endParaRPr lang="en-US" dirty="0"/>
          </a:p>
        </p:txBody>
      </p:sp>
      <p:sp>
        <p:nvSpPr>
          <p:cNvPr id="5" name="Content Placeholder 4"/>
          <p:cNvSpPr>
            <a:spLocks noGrp="1"/>
          </p:cNvSpPr>
          <p:nvPr>
            <p:ph sz="quarter" idx="13"/>
          </p:nvPr>
        </p:nvSpPr>
        <p:spPr>
          <a:xfrm>
            <a:off x="152400" y="1524000"/>
            <a:ext cx="4309872" cy="4282440"/>
          </a:xfrm>
        </p:spPr>
        <p:txBody>
          <a:bodyPr>
            <a:normAutofit fontScale="77500" lnSpcReduction="20000"/>
          </a:bodyPr>
          <a:lstStyle/>
          <a:p>
            <a:r>
              <a:rPr lang="en-US" sz="2100" dirty="0"/>
              <a:t>H </a:t>
            </a:r>
            <a:r>
              <a:rPr lang="en-US" sz="2100" dirty="0" smtClean="0"/>
              <a:t>Intro to </a:t>
            </a:r>
            <a:r>
              <a:rPr lang="en-US" sz="2100" dirty="0"/>
              <a:t>Literature	</a:t>
            </a:r>
            <a:r>
              <a:rPr lang="en-US" sz="2100" dirty="0" smtClean="0"/>
              <a:t>       1 credit</a:t>
            </a:r>
          </a:p>
          <a:p>
            <a:endParaRPr lang="en-US" sz="2100" dirty="0"/>
          </a:p>
          <a:p>
            <a:r>
              <a:rPr lang="en-US" sz="2100" dirty="0"/>
              <a:t>Geometry		</a:t>
            </a:r>
            <a:r>
              <a:rPr lang="en-US" sz="2100" dirty="0" smtClean="0"/>
              <a:t>  </a:t>
            </a:r>
            <a:r>
              <a:rPr lang="en-US" sz="2100" dirty="0"/>
              <a:t> </a:t>
            </a:r>
            <a:r>
              <a:rPr lang="en-US" sz="2100" dirty="0" smtClean="0"/>
              <a:t>    1 credit</a:t>
            </a:r>
          </a:p>
          <a:p>
            <a:endParaRPr lang="en-US" sz="2100" dirty="0"/>
          </a:p>
          <a:p>
            <a:r>
              <a:rPr lang="en-US" sz="2100" dirty="0" smtClean="0"/>
              <a:t>Intro to </a:t>
            </a:r>
            <a:r>
              <a:rPr lang="en-US" sz="2100" dirty="0"/>
              <a:t>Physical </a:t>
            </a:r>
            <a:r>
              <a:rPr lang="en-US" sz="2100" dirty="0" smtClean="0"/>
              <a:t>Science       1 </a:t>
            </a:r>
            <a:r>
              <a:rPr lang="en-US" sz="2100" dirty="0"/>
              <a:t>credit</a:t>
            </a:r>
          </a:p>
          <a:p>
            <a:endParaRPr lang="en-US" sz="2100" dirty="0" smtClean="0"/>
          </a:p>
          <a:p>
            <a:r>
              <a:rPr lang="en-US" sz="2100" dirty="0" smtClean="0"/>
              <a:t>US </a:t>
            </a:r>
            <a:r>
              <a:rPr lang="en-US" sz="2100" dirty="0"/>
              <a:t>History	</a:t>
            </a:r>
            <a:r>
              <a:rPr lang="en-US" sz="2100" dirty="0" smtClean="0"/>
              <a:t>                       1 credit</a:t>
            </a:r>
            <a:r>
              <a:rPr lang="en-US" sz="2100" dirty="0"/>
              <a:t>	</a:t>
            </a:r>
            <a:endParaRPr lang="en-US" sz="2100" dirty="0" smtClean="0"/>
          </a:p>
          <a:p>
            <a:r>
              <a:rPr lang="en-US" sz="2100" dirty="0" smtClean="0"/>
              <a:t>H </a:t>
            </a:r>
            <a:r>
              <a:rPr lang="en-US" sz="2100" dirty="0"/>
              <a:t>Spanish II		</a:t>
            </a:r>
            <a:r>
              <a:rPr lang="en-US" sz="2100" dirty="0" smtClean="0"/>
              <a:t>       1 credit</a:t>
            </a:r>
          </a:p>
          <a:p>
            <a:endParaRPr lang="en-US" sz="2100" dirty="0"/>
          </a:p>
          <a:p>
            <a:r>
              <a:rPr lang="en-US" sz="2100" dirty="0"/>
              <a:t>Physical </a:t>
            </a:r>
            <a:r>
              <a:rPr lang="en-US" sz="2100" dirty="0" smtClean="0"/>
              <a:t>Education</a:t>
            </a:r>
            <a:r>
              <a:rPr lang="en-US" sz="2100" dirty="0"/>
              <a:t>	</a:t>
            </a:r>
            <a:r>
              <a:rPr lang="en-US" sz="2100" dirty="0" smtClean="0"/>
              <a:t>      ½ credit</a:t>
            </a:r>
            <a:r>
              <a:rPr lang="en-US" sz="2100" dirty="0"/>
              <a:t>			</a:t>
            </a:r>
            <a:endParaRPr lang="en-US" sz="2100" dirty="0" smtClean="0"/>
          </a:p>
          <a:p>
            <a:r>
              <a:rPr lang="en-US" sz="2100" dirty="0" smtClean="0"/>
              <a:t>Photography                          1 credit</a:t>
            </a:r>
          </a:p>
          <a:p>
            <a:endParaRPr lang="en-US" sz="2100" dirty="0"/>
          </a:p>
          <a:p>
            <a:r>
              <a:rPr lang="en-US" sz="2100" dirty="0" smtClean="0"/>
              <a:t>Study		                      0 credits</a:t>
            </a:r>
            <a:r>
              <a:rPr lang="en-US" sz="2100" dirty="0"/>
              <a:t>								</a:t>
            </a:r>
            <a:r>
              <a:rPr lang="en-US" sz="2100" dirty="0" smtClean="0"/>
              <a:t>	       Total </a:t>
            </a:r>
            <a:r>
              <a:rPr lang="en-US" sz="2100" dirty="0"/>
              <a:t>credits </a:t>
            </a:r>
            <a:r>
              <a:rPr lang="en-US" sz="2100" dirty="0" smtClean="0"/>
              <a:t>6 ½ </a:t>
            </a:r>
            <a:endParaRPr lang="en-US" sz="2100" dirty="0"/>
          </a:p>
          <a:p>
            <a:pPr marL="68580" indent="0">
              <a:buNone/>
            </a:pPr>
            <a:endParaRPr lang="en-US" dirty="0"/>
          </a:p>
        </p:txBody>
      </p:sp>
      <p:sp>
        <p:nvSpPr>
          <p:cNvPr id="6" name="Content Placeholder 5"/>
          <p:cNvSpPr>
            <a:spLocks noGrp="1"/>
          </p:cNvSpPr>
          <p:nvPr>
            <p:ph sz="quarter" idx="14"/>
          </p:nvPr>
        </p:nvSpPr>
        <p:spPr>
          <a:xfrm>
            <a:off x="4419600" y="1447800"/>
            <a:ext cx="4038600" cy="4267200"/>
          </a:xfrm>
        </p:spPr>
        <p:txBody>
          <a:bodyPr>
            <a:noAutofit/>
          </a:bodyPr>
          <a:lstStyle/>
          <a:p>
            <a:pPr marL="68580" indent="0">
              <a:buNone/>
            </a:pPr>
            <a:r>
              <a:rPr lang="en-US" sz="1600" dirty="0" smtClean="0"/>
              <a:t>Intro to Literature                  1 credit</a:t>
            </a:r>
          </a:p>
          <a:p>
            <a:pPr marL="68580" indent="0">
              <a:buNone/>
            </a:pPr>
            <a:endParaRPr lang="en-US" sz="1600" dirty="0" smtClean="0"/>
          </a:p>
          <a:p>
            <a:pPr marL="68580" indent="0">
              <a:buNone/>
            </a:pPr>
            <a:r>
              <a:rPr lang="en-US" sz="1600" dirty="0" smtClean="0"/>
              <a:t>Algebra I                                1 credit</a:t>
            </a:r>
          </a:p>
          <a:p>
            <a:pPr marL="68580" indent="0">
              <a:buNone/>
            </a:pPr>
            <a:endParaRPr lang="en-US" sz="1600" dirty="0" smtClean="0"/>
          </a:p>
          <a:p>
            <a:pPr marL="68580" indent="0">
              <a:buNone/>
            </a:pPr>
            <a:r>
              <a:rPr lang="en-US" sz="1600" dirty="0" smtClean="0"/>
              <a:t>Intro to </a:t>
            </a:r>
            <a:r>
              <a:rPr lang="en-US" sz="1600" dirty="0"/>
              <a:t>Physical </a:t>
            </a:r>
            <a:r>
              <a:rPr lang="en-US" sz="1600" dirty="0" smtClean="0"/>
              <a:t>Science</a:t>
            </a:r>
            <a:r>
              <a:rPr lang="en-US" sz="1600" dirty="0"/>
              <a:t> </a:t>
            </a:r>
            <a:r>
              <a:rPr lang="en-US" sz="1600" dirty="0" smtClean="0"/>
              <a:t>    1 </a:t>
            </a:r>
            <a:r>
              <a:rPr lang="en-US" sz="1600" dirty="0"/>
              <a:t>credit</a:t>
            </a:r>
          </a:p>
          <a:p>
            <a:pPr marL="68580" indent="0">
              <a:buNone/>
            </a:pPr>
            <a:endParaRPr lang="en-US" sz="1600" dirty="0" smtClean="0"/>
          </a:p>
          <a:p>
            <a:pPr marL="68580" indent="0">
              <a:buNone/>
            </a:pPr>
            <a:r>
              <a:rPr lang="en-US" sz="1600" dirty="0" smtClean="0"/>
              <a:t>US </a:t>
            </a:r>
            <a:r>
              <a:rPr lang="en-US" sz="1600" dirty="0"/>
              <a:t>History						1 credit</a:t>
            </a:r>
          </a:p>
          <a:p>
            <a:pPr marL="68580" indent="0">
              <a:buNone/>
            </a:pPr>
            <a:r>
              <a:rPr lang="en-US" sz="1600" dirty="0"/>
              <a:t>Spanish I						1 credit</a:t>
            </a:r>
          </a:p>
          <a:p>
            <a:pPr marL="68580" indent="0">
              <a:buNone/>
            </a:pPr>
            <a:r>
              <a:rPr lang="en-US" sz="1600" dirty="0"/>
              <a:t>Health	</a:t>
            </a:r>
            <a:r>
              <a:rPr lang="en-US" sz="1600" dirty="0" smtClean="0"/>
              <a:t>                                 ½ credit</a:t>
            </a:r>
            <a:endParaRPr lang="en-US" sz="1600" dirty="0"/>
          </a:p>
          <a:p>
            <a:pPr marL="68580" indent="0">
              <a:buNone/>
            </a:pPr>
            <a:r>
              <a:rPr lang="en-US" sz="1600" dirty="0" smtClean="0"/>
              <a:t>Art </a:t>
            </a:r>
            <a:r>
              <a:rPr lang="en-US" sz="1600" dirty="0"/>
              <a:t>Foundations	</a:t>
            </a:r>
            <a:r>
              <a:rPr lang="en-US" sz="1600" dirty="0" smtClean="0"/>
              <a:t>                 ½ credit</a:t>
            </a:r>
          </a:p>
          <a:p>
            <a:pPr marL="68580" indent="0">
              <a:buNone/>
            </a:pPr>
            <a:r>
              <a:rPr lang="en-US" sz="1600" dirty="0" smtClean="0"/>
              <a:t>Study</a:t>
            </a:r>
            <a:r>
              <a:rPr lang="en-US" sz="1600" dirty="0"/>
              <a:t>	</a:t>
            </a:r>
            <a:r>
              <a:rPr lang="en-US" sz="1600" dirty="0" smtClean="0"/>
              <a:t>                                  0 credits</a:t>
            </a:r>
          </a:p>
          <a:p>
            <a:pPr marL="68580" indent="0">
              <a:buNone/>
            </a:pPr>
            <a:r>
              <a:rPr lang="en-US" sz="1600" dirty="0"/>
              <a:t> </a:t>
            </a:r>
            <a:r>
              <a:rPr lang="en-US" sz="1600" dirty="0" smtClean="0"/>
              <a:t>               Total credits 6</a:t>
            </a:r>
            <a:endParaRPr lang="en-US" sz="1600" dirty="0"/>
          </a:p>
          <a:p>
            <a:pPr marL="68580" indent="0">
              <a:buNone/>
            </a:pPr>
            <a:endParaRPr lang="en-US" sz="1600" dirty="0"/>
          </a:p>
          <a:p>
            <a:pPr marL="68580" indent="0">
              <a:buNone/>
            </a:pPr>
            <a:r>
              <a:rPr lang="en-US" sz="1600" dirty="0"/>
              <a:t> </a:t>
            </a:r>
          </a:p>
          <a:p>
            <a:endParaRPr lang="en-US" sz="1600" dirty="0"/>
          </a:p>
        </p:txBody>
      </p:sp>
    </p:spTree>
    <p:extLst>
      <p:ext uri="{BB962C8B-B14F-4D97-AF65-F5344CB8AC3E}">
        <p14:creationId xmlns:p14="http://schemas.microsoft.com/office/powerpoint/2010/main" val="474467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199" y="-152400"/>
            <a:ext cx="8035383" cy="1522476"/>
          </a:xfrm>
        </p:spPr>
        <p:txBody>
          <a:bodyPr>
            <a:normAutofit/>
          </a:bodyPr>
          <a:lstStyle/>
          <a:p>
            <a:r>
              <a:rPr lang="en-US" sz="3200" dirty="0" smtClean="0"/>
              <a:t>Extracurricular Involvement</a:t>
            </a:r>
            <a:endParaRPr lang="en-US" sz="32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5833" t="16296" r="24999" b="9631"/>
          <a:stretch/>
        </p:blipFill>
        <p:spPr>
          <a:xfrm>
            <a:off x="533400" y="1905000"/>
            <a:ext cx="4765548" cy="4038600"/>
          </a:xfrm>
          <a:prstGeom prst="rect">
            <a:avLst/>
          </a:prstGeom>
        </p:spPr>
      </p:pic>
      <p:cxnSp>
        <p:nvCxnSpPr>
          <p:cNvPr id="6" name="Straight Arrow Connector 5"/>
          <p:cNvCxnSpPr/>
          <p:nvPr/>
        </p:nvCxnSpPr>
        <p:spPr>
          <a:xfrm flipH="1">
            <a:off x="3429000" y="3200400"/>
            <a:ext cx="16764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1370076"/>
            <a:ext cx="1042416" cy="1069848"/>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7416" y="4800600"/>
            <a:ext cx="1855367" cy="125730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1470" y="1676400"/>
            <a:ext cx="1451113" cy="1524000"/>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1887" y="2743200"/>
            <a:ext cx="1636369" cy="1524000"/>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9165" y="4419600"/>
            <a:ext cx="1219199" cy="1220725"/>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8256" y="3492470"/>
            <a:ext cx="1720990" cy="1155701"/>
          </a:xfrm>
          <a:prstGeom prst="rect">
            <a:avLst/>
          </a:prstGeom>
        </p:spPr>
      </p:pic>
    </p:spTree>
    <p:extLst>
      <p:ext uri="{BB962C8B-B14F-4D97-AF65-F5344CB8AC3E}">
        <p14:creationId xmlns:p14="http://schemas.microsoft.com/office/powerpoint/2010/main" val="1547266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Closing Remarks – Jim O’Shea</a:t>
            </a:r>
            <a:endParaRPr lang="en-US" dirty="0"/>
          </a:p>
        </p:txBody>
      </p:sp>
      <p:sp>
        <p:nvSpPr>
          <p:cNvPr id="4" name="Content Placeholder 3"/>
          <p:cNvSpPr>
            <a:spLocks noGrp="1"/>
          </p:cNvSpPr>
          <p:nvPr>
            <p:ph idx="1"/>
          </p:nvPr>
        </p:nvSpPr>
        <p:spPr/>
        <p:txBody>
          <a:bodyPr>
            <a:normAutofit/>
          </a:bodyPr>
          <a:lstStyle/>
          <a:p>
            <a:pPr marL="68580" indent="0" algn="ctr">
              <a:buNone/>
            </a:pPr>
            <a:endParaRPr lang="en-US" sz="3200" dirty="0"/>
          </a:p>
          <a:p>
            <a:pPr marL="68580" indent="0" algn="ctr">
              <a:buNone/>
            </a:pPr>
            <a:r>
              <a:rPr lang="en-US" sz="3600" i="1" dirty="0">
                <a:solidFill>
                  <a:schemeClr val="accent1"/>
                </a:solidFill>
                <a:latin typeface="+mj-lt"/>
                <a:ea typeface="+mj-ea"/>
                <a:cs typeface="+mj-cs"/>
              </a:rPr>
              <a:t>THANK </a:t>
            </a:r>
            <a:r>
              <a:rPr lang="en-US" sz="3600" i="1" dirty="0" smtClean="0">
                <a:solidFill>
                  <a:schemeClr val="accent1"/>
                </a:solidFill>
                <a:latin typeface="+mj-lt"/>
                <a:ea typeface="+mj-ea"/>
                <a:cs typeface="+mj-cs"/>
              </a:rPr>
              <a:t>YOU </a:t>
            </a:r>
            <a:r>
              <a:rPr lang="en-US" sz="3600" i="1" dirty="0">
                <a:solidFill>
                  <a:schemeClr val="accent1"/>
                </a:solidFill>
                <a:latin typeface="+mj-lt"/>
                <a:ea typeface="+mj-ea"/>
                <a:cs typeface="+mj-cs"/>
              </a:rPr>
              <a:t>FOR COMING!!!!</a:t>
            </a:r>
          </a:p>
        </p:txBody>
      </p:sp>
    </p:spTree>
    <p:extLst>
      <p:ext uri="{BB962C8B-B14F-4D97-AF65-F5344CB8AC3E}">
        <p14:creationId xmlns:p14="http://schemas.microsoft.com/office/powerpoint/2010/main" val="484687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24744" cy="1143000"/>
          </a:xfrm>
        </p:spPr>
        <p:txBody>
          <a:bodyPr/>
          <a:lstStyle/>
          <a:p>
            <a:pPr algn="ctr"/>
            <a:r>
              <a:rPr lang="en-US" dirty="0" smtClean="0"/>
              <a:t>Agenda</a:t>
            </a:r>
            <a:endParaRPr lang="en-US" dirty="0"/>
          </a:p>
        </p:txBody>
      </p:sp>
      <p:sp>
        <p:nvSpPr>
          <p:cNvPr id="3" name="Content Placeholder 2"/>
          <p:cNvSpPr>
            <a:spLocks noGrp="1"/>
          </p:cNvSpPr>
          <p:nvPr>
            <p:ph idx="1"/>
          </p:nvPr>
        </p:nvSpPr>
        <p:spPr>
          <a:xfrm>
            <a:off x="1066800" y="1447800"/>
            <a:ext cx="6934200" cy="4572000"/>
          </a:xfrm>
        </p:spPr>
        <p:txBody>
          <a:bodyPr>
            <a:normAutofit fontScale="92500" lnSpcReduction="10000"/>
          </a:bodyPr>
          <a:lstStyle/>
          <a:p>
            <a:pPr marL="68580" indent="0">
              <a:buNone/>
            </a:pPr>
            <a:r>
              <a:rPr lang="en-US" sz="2200" b="1" dirty="0" smtClean="0"/>
              <a:t>Welcome </a:t>
            </a:r>
            <a:r>
              <a:rPr lang="en-US" sz="2200" dirty="0" smtClean="0"/>
              <a:t>- Jim O’Shea</a:t>
            </a:r>
          </a:p>
          <a:p>
            <a:pPr marL="68580" indent="0">
              <a:buNone/>
            </a:pPr>
            <a:r>
              <a:rPr lang="en-US" sz="2200" b="1" dirty="0" smtClean="0"/>
              <a:t>Overview of the Program of Studies </a:t>
            </a:r>
            <a:r>
              <a:rPr lang="en-US" sz="2200" dirty="0" smtClean="0"/>
              <a:t>- Lisa Soldi</a:t>
            </a:r>
          </a:p>
          <a:p>
            <a:pPr marL="68580" indent="0">
              <a:buNone/>
            </a:pPr>
            <a:r>
              <a:rPr lang="en-US" sz="2200" b="1" dirty="0" smtClean="0"/>
              <a:t>9</a:t>
            </a:r>
            <a:r>
              <a:rPr lang="en-US" sz="2200" b="1" baseline="30000" dirty="0" smtClean="0"/>
              <a:t>th</a:t>
            </a:r>
            <a:r>
              <a:rPr lang="en-US" sz="2200" b="1" dirty="0" smtClean="0"/>
              <a:t> grade Transition </a:t>
            </a:r>
            <a:r>
              <a:rPr lang="en-US" sz="2200" dirty="0" smtClean="0"/>
              <a:t>- Scott </a:t>
            </a:r>
            <a:r>
              <a:rPr lang="en-US" sz="2200" dirty="0"/>
              <a:t>Hoffman</a:t>
            </a:r>
          </a:p>
          <a:p>
            <a:pPr marL="68580" indent="0">
              <a:buNone/>
            </a:pPr>
            <a:r>
              <a:rPr lang="en-US" sz="2200" b="1" dirty="0" smtClean="0"/>
              <a:t>Department Leaders</a:t>
            </a:r>
          </a:p>
          <a:p>
            <a:pPr marL="68580" indent="0">
              <a:buNone/>
            </a:pPr>
            <a:r>
              <a:rPr lang="en-US" sz="2200" dirty="0"/>
              <a:t>	</a:t>
            </a:r>
            <a:r>
              <a:rPr lang="en-US" sz="2200" i="1" dirty="0" smtClean="0"/>
              <a:t>English</a:t>
            </a:r>
            <a:r>
              <a:rPr lang="en-US" sz="2200" dirty="0" smtClean="0"/>
              <a:t> - Janet Brown</a:t>
            </a:r>
          </a:p>
          <a:p>
            <a:pPr marL="68580" indent="0">
              <a:buNone/>
            </a:pPr>
            <a:r>
              <a:rPr lang="en-US" sz="2200" dirty="0"/>
              <a:t>	</a:t>
            </a:r>
            <a:r>
              <a:rPr lang="en-US" sz="2200" i="1" dirty="0" smtClean="0"/>
              <a:t>Math</a:t>
            </a:r>
            <a:r>
              <a:rPr lang="en-US" sz="2200" dirty="0" smtClean="0"/>
              <a:t> - Russ Wass</a:t>
            </a:r>
          </a:p>
          <a:p>
            <a:pPr marL="68580" indent="0">
              <a:buNone/>
            </a:pPr>
            <a:r>
              <a:rPr lang="en-US" sz="2200" dirty="0"/>
              <a:t>	</a:t>
            </a:r>
            <a:r>
              <a:rPr lang="en-US" sz="2200" i="1" dirty="0" smtClean="0"/>
              <a:t>Science</a:t>
            </a:r>
            <a:r>
              <a:rPr lang="en-US" sz="2200" dirty="0" smtClean="0"/>
              <a:t> - Deb Pierce</a:t>
            </a:r>
          </a:p>
          <a:p>
            <a:pPr marL="68580" indent="0">
              <a:buNone/>
            </a:pPr>
            <a:r>
              <a:rPr lang="en-US" sz="2200" dirty="0" smtClean="0"/>
              <a:t>	</a:t>
            </a:r>
            <a:r>
              <a:rPr lang="en-US" sz="2200" i="1" dirty="0" smtClean="0"/>
              <a:t>Social Studies </a:t>
            </a:r>
            <a:r>
              <a:rPr lang="en-US" sz="2200" dirty="0" smtClean="0"/>
              <a:t>- Kathleen Doherty</a:t>
            </a:r>
          </a:p>
          <a:p>
            <a:pPr marL="68580" indent="0">
              <a:buNone/>
            </a:pPr>
            <a:r>
              <a:rPr lang="en-US" sz="2200" dirty="0"/>
              <a:t>	</a:t>
            </a:r>
            <a:r>
              <a:rPr lang="en-US" sz="2200" i="1" dirty="0" smtClean="0"/>
              <a:t>World Languages </a:t>
            </a:r>
            <a:r>
              <a:rPr lang="en-US" sz="2200" dirty="0" smtClean="0"/>
              <a:t>- Jen Fraser</a:t>
            </a:r>
          </a:p>
          <a:p>
            <a:pPr marL="68580" indent="0">
              <a:buNone/>
            </a:pPr>
            <a:r>
              <a:rPr lang="en-US" sz="2200" dirty="0"/>
              <a:t>	</a:t>
            </a:r>
            <a:r>
              <a:rPr lang="en-US" sz="2200" i="1" dirty="0" smtClean="0"/>
              <a:t>Unified Arts </a:t>
            </a:r>
            <a:r>
              <a:rPr lang="en-US" sz="2200" dirty="0" smtClean="0"/>
              <a:t>- Tom Reynolds</a:t>
            </a:r>
          </a:p>
          <a:p>
            <a:pPr marL="68580" indent="0">
              <a:buNone/>
            </a:pPr>
            <a:r>
              <a:rPr lang="en-US" sz="2200" dirty="0"/>
              <a:t>	</a:t>
            </a:r>
            <a:r>
              <a:rPr lang="en-US" sz="2200" i="1" dirty="0" smtClean="0"/>
              <a:t>Special Education </a:t>
            </a:r>
            <a:r>
              <a:rPr lang="en-US" sz="2200" dirty="0" smtClean="0"/>
              <a:t>- Catherine Polis</a:t>
            </a:r>
          </a:p>
          <a:p>
            <a:pPr marL="68580" indent="0">
              <a:buNone/>
            </a:pPr>
            <a:r>
              <a:rPr lang="en-US" sz="2200" b="1" dirty="0" smtClean="0"/>
              <a:t>Sample Schedules </a:t>
            </a:r>
            <a:r>
              <a:rPr lang="en-US" sz="2200" dirty="0" smtClean="0"/>
              <a:t>- Drew Skrocki</a:t>
            </a:r>
          </a:p>
          <a:p>
            <a:pPr marL="68580" indent="0">
              <a:buNone/>
            </a:pPr>
            <a:r>
              <a:rPr lang="en-US" sz="2200" b="1" dirty="0" smtClean="0"/>
              <a:t>Extra and Co-Curricular Involvement </a:t>
            </a:r>
            <a:r>
              <a:rPr lang="en-US" sz="2200" dirty="0" smtClean="0"/>
              <a:t>- Sara Lamere</a:t>
            </a:r>
          </a:p>
          <a:p>
            <a:pPr marL="68580" indent="0">
              <a:buNone/>
            </a:pPr>
            <a:endParaRPr lang="en-US" sz="2200" dirty="0" smtClean="0"/>
          </a:p>
          <a:p>
            <a:pPr marL="68580" indent="0">
              <a:buNone/>
            </a:pPr>
            <a:endParaRPr lang="en-US" dirty="0"/>
          </a:p>
        </p:txBody>
      </p:sp>
    </p:spTree>
    <p:extLst>
      <p:ext uri="{BB962C8B-B14F-4D97-AF65-F5344CB8AC3E}">
        <p14:creationId xmlns:p14="http://schemas.microsoft.com/office/powerpoint/2010/main" val="1350292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533400"/>
            <a:ext cx="7024744" cy="722864"/>
          </a:xfrm>
        </p:spPr>
        <p:txBody>
          <a:bodyPr>
            <a:normAutofit/>
          </a:bodyPr>
          <a:lstStyle/>
          <a:p>
            <a:r>
              <a:rPr lang="en-US" sz="3200" dirty="0" smtClean="0"/>
              <a:t>The Bromfield School Homepage</a:t>
            </a:r>
            <a:endParaRPr lang="en-US" sz="32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6945" t="14815" r="19166" b="11111"/>
          <a:stretch/>
        </p:blipFill>
        <p:spPr>
          <a:xfrm>
            <a:off x="609600" y="1256264"/>
            <a:ext cx="7924800" cy="5168348"/>
          </a:xfrm>
          <a:prstGeom prst="rect">
            <a:avLst/>
          </a:prstGeom>
        </p:spPr>
      </p:pic>
      <p:cxnSp>
        <p:nvCxnSpPr>
          <p:cNvPr id="9" name="Straight Arrow Connector 8"/>
          <p:cNvCxnSpPr/>
          <p:nvPr/>
        </p:nvCxnSpPr>
        <p:spPr>
          <a:xfrm flipH="1">
            <a:off x="5943600" y="5181600"/>
            <a:ext cx="2209800" cy="5334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308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222" b="21110"/>
          <a:stretch/>
        </p:blipFill>
        <p:spPr>
          <a:xfrm>
            <a:off x="1219200" y="685800"/>
            <a:ext cx="6712528" cy="5791200"/>
          </a:xfrm>
          <a:prstGeom prst="rect">
            <a:avLst/>
          </a:prstGeom>
        </p:spPr>
      </p:pic>
    </p:spTree>
    <p:extLst>
      <p:ext uri="{BB962C8B-B14F-4D97-AF65-F5344CB8AC3E}">
        <p14:creationId xmlns:p14="http://schemas.microsoft.com/office/powerpoint/2010/main" val="1006259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Counseling</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Please visit the </a:t>
            </a:r>
            <a:r>
              <a:rPr lang="en-US" dirty="0" smtClean="0">
                <a:hlinkClick r:id="rId2"/>
              </a:rPr>
              <a:t>Guidance website </a:t>
            </a:r>
            <a:r>
              <a:rPr lang="en-US" dirty="0" smtClean="0"/>
              <a:t>for information on:</a:t>
            </a:r>
          </a:p>
          <a:p>
            <a:pPr indent="-342900">
              <a:spcBef>
                <a:spcPts val="0"/>
              </a:spcBef>
              <a:buClrTx/>
              <a:buSzTx/>
            </a:pPr>
            <a:r>
              <a:rPr lang="en-US" dirty="0" smtClean="0">
                <a:hlinkClick r:id="rId3"/>
              </a:rPr>
              <a:t>Graduation Requirements</a:t>
            </a:r>
            <a:endParaRPr lang="en-US" dirty="0" smtClean="0"/>
          </a:p>
          <a:p>
            <a:pPr indent="-342900">
              <a:spcBef>
                <a:spcPts val="0"/>
              </a:spcBef>
              <a:buClrTx/>
              <a:buSzTx/>
            </a:pPr>
            <a:r>
              <a:rPr lang="en-US" dirty="0" smtClean="0">
                <a:hlinkClick r:id="rId4"/>
              </a:rPr>
              <a:t>Post-Secondary Requirements</a:t>
            </a:r>
            <a:endParaRPr lang="en-US" dirty="0" smtClean="0"/>
          </a:p>
          <a:p>
            <a:pPr indent="-342900">
              <a:spcBef>
                <a:spcPts val="0"/>
              </a:spcBef>
              <a:buClrTx/>
              <a:buSzTx/>
            </a:pPr>
            <a:r>
              <a:rPr lang="en-US" dirty="0" smtClean="0">
                <a:hlinkClick r:id="rId4"/>
              </a:rPr>
              <a:t>Standardized Testing</a:t>
            </a:r>
            <a:endParaRPr lang="en-US" dirty="0"/>
          </a:p>
        </p:txBody>
      </p:sp>
    </p:spTree>
    <p:extLst>
      <p:ext uri="{BB962C8B-B14F-4D97-AF65-F5344CB8AC3E}">
        <p14:creationId xmlns:p14="http://schemas.microsoft.com/office/powerpoint/2010/main" val="1041265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Tree>
    <p:extLst>
      <p:ext uri="{BB962C8B-B14F-4D97-AF65-F5344CB8AC3E}">
        <p14:creationId xmlns:p14="http://schemas.microsoft.com/office/powerpoint/2010/main" val="1858271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330200"/>
            <a:ext cx="6191250" cy="6191250"/>
          </a:xfrm>
          <a:prstGeom prst="rect">
            <a:avLst/>
          </a:prstGeom>
        </p:spPr>
      </p:pic>
    </p:spTree>
    <p:extLst>
      <p:ext uri="{BB962C8B-B14F-4D97-AF65-F5344CB8AC3E}">
        <p14:creationId xmlns:p14="http://schemas.microsoft.com/office/powerpoint/2010/main" val="1960455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600200"/>
          </a:xfrm>
        </p:spPr>
        <p:txBody>
          <a:bodyPr>
            <a:normAutofit/>
          </a:bodyPr>
          <a:lstStyle/>
          <a:p>
            <a:r>
              <a:rPr lang="en-US" sz="2400" i="1" dirty="0" smtClean="0"/>
              <a:t>English at Bromfield: An Overview of English Department Offerings and Opportunities</a:t>
            </a:r>
            <a:endParaRPr lang="en-US" sz="2400" i="1" dirty="0"/>
          </a:p>
        </p:txBody>
      </p:sp>
      <p:sp>
        <p:nvSpPr>
          <p:cNvPr id="6" name="Content Placeholder 5"/>
          <p:cNvSpPr>
            <a:spLocks noGrp="1"/>
          </p:cNvSpPr>
          <p:nvPr>
            <p:ph idx="1"/>
          </p:nvPr>
        </p:nvSpPr>
        <p:spPr>
          <a:xfrm>
            <a:off x="457200" y="1600200"/>
            <a:ext cx="8686800" cy="5257800"/>
          </a:xfrm>
        </p:spPr>
        <p:txBody>
          <a:bodyPr>
            <a:normAutofit/>
          </a:bodyPr>
          <a:lstStyle/>
          <a:p>
            <a:pPr marL="68580" indent="0">
              <a:buNone/>
            </a:pPr>
            <a:r>
              <a:rPr lang="en-US" sz="1200" i="1" dirty="0"/>
              <a:t>Starting in 9</a:t>
            </a:r>
            <a:r>
              <a:rPr lang="en-US" sz="1200" i="1" baseline="30000" dirty="0"/>
              <a:t>th</a:t>
            </a:r>
            <a:r>
              <a:rPr lang="en-US" sz="1200" i="1" dirty="0"/>
              <a:t> grade, English courses divide into two levels: College Preparatory and Honors.</a:t>
            </a:r>
            <a:endParaRPr lang="en-US" sz="1200" dirty="0"/>
          </a:p>
          <a:p>
            <a:pPr lvl="1" fontAlgn="base"/>
            <a:r>
              <a:rPr lang="en-US" sz="1200" i="1" dirty="0"/>
              <a:t>The prerequisite for Honors is an A- in addition to the teacher’s recommendation</a:t>
            </a:r>
            <a:r>
              <a:rPr lang="en-US" sz="1200" i="1" dirty="0" smtClean="0"/>
              <a:t>.</a:t>
            </a:r>
            <a:endParaRPr lang="pl-PL" sz="1200" b="1" dirty="0" smtClean="0"/>
          </a:p>
          <a:p>
            <a:pPr marL="68580" indent="0">
              <a:buNone/>
            </a:pPr>
            <a:endParaRPr lang="pl-PL" sz="1400" b="1" dirty="0" smtClean="0"/>
          </a:p>
          <a:p>
            <a:pPr marL="68580" indent="0">
              <a:buNone/>
            </a:pPr>
            <a:r>
              <a:rPr lang="pl-PL" sz="1200" b="1" dirty="0" smtClean="0"/>
              <a:t>9th Grade</a:t>
            </a:r>
            <a:r>
              <a:rPr lang="pl-PL" sz="1200" dirty="0" smtClean="0"/>
              <a:t>:     Introduction </a:t>
            </a:r>
            <a:r>
              <a:rPr lang="pl-PL" sz="1200" dirty="0"/>
              <a:t>to </a:t>
            </a:r>
            <a:r>
              <a:rPr lang="pl-PL" sz="1200" dirty="0" smtClean="0"/>
              <a:t>Literature (CP, H) </a:t>
            </a:r>
            <a:r>
              <a:rPr lang="pl-PL" sz="1200" dirty="0"/>
              <a:t>                                                                                                  </a:t>
            </a:r>
          </a:p>
          <a:p>
            <a:pPr marL="68580" indent="0">
              <a:buNone/>
            </a:pPr>
            <a:r>
              <a:rPr lang="pl-PL" sz="1200" b="1" dirty="0" smtClean="0"/>
              <a:t>10th </a:t>
            </a:r>
            <a:r>
              <a:rPr lang="pl-PL" sz="1200" b="1" dirty="0"/>
              <a:t>Grade</a:t>
            </a:r>
            <a:r>
              <a:rPr lang="pl-PL" sz="1200" dirty="0"/>
              <a:t>: </a:t>
            </a:r>
            <a:r>
              <a:rPr lang="pl-PL" sz="1200" dirty="0" smtClean="0"/>
              <a:t>  Comparative </a:t>
            </a:r>
            <a:r>
              <a:rPr lang="pl-PL" sz="1200" dirty="0"/>
              <a:t>Literature (CP, H)</a:t>
            </a:r>
          </a:p>
          <a:p>
            <a:pPr marL="68580" indent="0">
              <a:buNone/>
            </a:pPr>
            <a:r>
              <a:rPr lang="pl-PL" sz="1200" b="1" dirty="0"/>
              <a:t>11th Grade</a:t>
            </a:r>
            <a:r>
              <a:rPr lang="pl-PL" sz="1200" dirty="0"/>
              <a:t>: </a:t>
            </a:r>
            <a:r>
              <a:rPr lang="pl-PL" sz="1200" dirty="0" smtClean="0"/>
              <a:t>  American </a:t>
            </a:r>
            <a:r>
              <a:rPr lang="pl-PL" sz="1200" dirty="0"/>
              <a:t>Literature (CP, H)                                                      </a:t>
            </a:r>
          </a:p>
          <a:p>
            <a:pPr marL="68580" indent="0">
              <a:buNone/>
            </a:pPr>
            <a:r>
              <a:rPr lang="pl-PL" sz="1200" b="1" dirty="0" smtClean="0"/>
              <a:t>12th Grade</a:t>
            </a:r>
            <a:r>
              <a:rPr lang="pl-PL" sz="1200" dirty="0" smtClean="0"/>
              <a:t>:   World </a:t>
            </a:r>
            <a:r>
              <a:rPr lang="pl-PL" sz="1200" dirty="0"/>
              <a:t>Literature (CP) </a:t>
            </a:r>
          </a:p>
          <a:p>
            <a:pPr marL="68580" indent="0">
              <a:buNone/>
            </a:pPr>
            <a:r>
              <a:rPr lang="pl-PL" sz="1200" dirty="0" smtClean="0"/>
              <a:t>                        British </a:t>
            </a:r>
            <a:r>
              <a:rPr lang="pl-PL" sz="1200" dirty="0"/>
              <a:t>Literature (H)  </a:t>
            </a:r>
          </a:p>
          <a:p>
            <a:pPr marL="68580" indent="0">
              <a:buNone/>
            </a:pPr>
            <a:r>
              <a:rPr lang="pl-PL" sz="1200" dirty="0" smtClean="0"/>
              <a:t>                        Advanced </a:t>
            </a:r>
            <a:r>
              <a:rPr lang="pl-PL" sz="1200" dirty="0"/>
              <a:t>Placement English Literature and </a:t>
            </a:r>
            <a:r>
              <a:rPr lang="pl-PL" sz="1200" dirty="0" smtClean="0"/>
              <a:t>Composition</a:t>
            </a:r>
            <a:endParaRPr lang="en-US" sz="1200" b="1" u="sng" dirty="0"/>
          </a:p>
          <a:p>
            <a:pPr marL="0" indent="0" algn="ctr">
              <a:spcBef>
                <a:spcPts val="0"/>
              </a:spcBef>
              <a:buNone/>
            </a:pPr>
            <a:endParaRPr lang="en-US" sz="2000" b="1" u="sng" dirty="0" smtClean="0"/>
          </a:p>
          <a:p>
            <a:pPr marL="0" indent="0" algn="ctr">
              <a:spcBef>
                <a:spcPts val="0"/>
              </a:spcBef>
              <a:buNone/>
            </a:pPr>
            <a:r>
              <a:rPr lang="en-US" sz="1600" b="1" u="sng" dirty="0" smtClean="0"/>
              <a:t>English Electives</a:t>
            </a:r>
            <a:endParaRPr lang="en-US" sz="2000" b="1" u="sng" dirty="0" smtClean="0"/>
          </a:p>
          <a:p>
            <a:pPr marL="0" indent="0" algn="ctr">
              <a:spcBef>
                <a:spcPts val="0"/>
              </a:spcBef>
              <a:buNone/>
            </a:pPr>
            <a:endParaRPr lang="en-US" sz="2000" b="1" u="sng" dirty="0"/>
          </a:p>
          <a:p>
            <a:pPr marL="0" indent="0" algn="ctr">
              <a:spcBef>
                <a:spcPts val="0"/>
              </a:spcBef>
              <a:buNone/>
            </a:pPr>
            <a:endParaRPr lang="en-US" sz="2000" b="1" u="sng" dirty="0" smtClean="0"/>
          </a:p>
          <a:p>
            <a:pPr marL="0" indent="0" algn="ctr">
              <a:spcBef>
                <a:spcPts val="0"/>
              </a:spcBef>
              <a:buNone/>
            </a:pPr>
            <a:endParaRPr lang="en-US" sz="2000" b="1" u="sng" dirty="0"/>
          </a:p>
          <a:p>
            <a:pPr marL="0" indent="0" algn="ctr">
              <a:spcBef>
                <a:spcPts val="0"/>
              </a:spcBef>
              <a:buNone/>
            </a:pPr>
            <a:endParaRPr lang="en-US" sz="2000" b="1" u="sng" dirty="0" smtClean="0"/>
          </a:p>
          <a:p>
            <a:pPr marL="0" indent="0" algn="ctr">
              <a:spcBef>
                <a:spcPts val="0"/>
              </a:spcBef>
              <a:buNone/>
            </a:pPr>
            <a:endParaRPr lang="en-US" sz="2000" b="1" u="sng" dirty="0"/>
          </a:p>
          <a:p>
            <a:pPr marL="0" indent="0" algn="ctr">
              <a:spcBef>
                <a:spcPts val="0"/>
              </a:spcBef>
              <a:buNone/>
            </a:pPr>
            <a:endParaRPr lang="en-US" sz="2000" b="1" u="sng" dirty="0"/>
          </a:p>
          <a:p>
            <a:pPr marL="0" indent="0">
              <a:spcBef>
                <a:spcPts val="0"/>
              </a:spcBef>
              <a:buNone/>
            </a:pPr>
            <a:r>
              <a:rPr lang="en-US" sz="1400" b="1" u="sng" dirty="0" smtClean="0"/>
              <a:t>Department Leader</a:t>
            </a:r>
            <a:r>
              <a:rPr lang="en-US" sz="1400" b="1" dirty="0" smtClean="0"/>
              <a:t>: Janet Brown, </a:t>
            </a:r>
            <a:r>
              <a:rPr lang="en-US" sz="1400" b="1" u="sng" dirty="0" smtClean="0"/>
              <a:t>jbrown@psharvard.org</a:t>
            </a:r>
            <a:endParaRPr lang="en-US" sz="1400" b="1" dirty="0" smtClean="0"/>
          </a:p>
          <a:p>
            <a:pPr marL="0" indent="0">
              <a:spcBef>
                <a:spcPts val="0"/>
              </a:spcBef>
              <a:buNone/>
            </a:pPr>
            <a:endParaRPr lang="en-US" sz="1400" dirty="0" smtClean="0"/>
          </a:p>
        </p:txBody>
      </p:sp>
      <p:graphicFrame>
        <p:nvGraphicFramePr>
          <p:cNvPr id="8" name="Table 7"/>
          <p:cNvGraphicFramePr>
            <a:graphicFrameLocks noGrp="1"/>
          </p:cNvGraphicFramePr>
          <p:nvPr>
            <p:extLst>
              <p:ext uri="{D42A27DB-BD31-4B8C-83A1-F6EECF244321}">
                <p14:modId xmlns:p14="http://schemas.microsoft.com/office/powerpoint/2010/main" val="1922873540"/>
              </p:ext>
            </p:extLst>
          </p:nvPr>
        </p:nvGraphicFramePr>
        <p:xfrm>
          <a:off x="1752600" y="4285615"/>
          <a:ext cx="5638800" cy="1408217"/>
        </p:xfrm>
        <a:graphic>
          <a:graphicData uri="http://schemas.openxmlformats.org/drawingml/2006/table">
            <a:tbl>
              <a:tblPr/>
              <a:tblGrid>
                <a:gridCol w="2057400"/>
                <a:gridCol w="1600200"/>
                <a:gridCol w="1981200"/>
              </a:tblGrid>
              <a:tr h="143933">
                <a:tc>
                  <a:txBody>
                    <a:bodyPr/>
                    <a:lstStyle/>
                    <a:p>
                      <a:pPr algn="ctr" fontAlgn="b"/>
                      <a:r>
                        <a:rPr lang="en-US" sz="1400" b="1" i="0" u="none" strike="noStrike" dirty="0">
                          <a:solidFill>
                            <a:srgbClr val="000000"/>
                          </a:solidFill>
                          <a:latin typeface="Calibri"/>
                        </a:rPr>
                        <a:t>Title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Eligibility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Duration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333">
                <a:tc>
                  <a:txBody>
                    <a:bodyPr/>
                    <a:lstStyle/>
                    <a:p>
                      <a:pPr algn="l" fontAlgn="b"/>
                      <a:r>
                        <a:rPr lang="en-US" sz="1200" b="1" i="0" u="none" strike="noStrike" dirty="0">
                          <a:solidFill>
                            <a:srgbClr val="000000"/>
                          </a:solidFill>
                          <a:latin typeface="Calibri"/>
                        </a:rPr>
                        <a:t>Journalism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Grades </a:t>
                      </a:r>
                      <a:r>
                        <a:rPr lang="en-US" sz="1200" b="1" i="0" u="none" strike="noStrike" dirty="0" smtClean="0">
                          <a:solidFill>
                            <a:srgbClr val="000000"/>
                          </a:solidFill>
                          <a:latin typeface="Calibri"/>
                        </a:rPr>
                        <a:t>9-12</a:t>
                      </a:r>
                      <a:endParaRPr lang="en-US" sz="12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Full Year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333">
                <a:tc>
                  <a:txBody>
                    <a:bodyPr/>
                    <a:lstStyle/>
                    <a:p>
                      <a:pPr algn="l" fontAlgn="b"/>
                      <a:r>
                        <a:rPr lang="en-US" sz="1200" b="1" i="0" u="none" strike="noStrike" dirty="0">
                          <a:solidFill>
                            <a:srgbClr val="000000"/>
                          </a:solidFill>
                          <a:latin typeface="Calibri"/>
                        </a:rPr>
                        <a:t>Expository Writing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Grades 11-12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Half Year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333">
                <a:tc>
                  <a:txBody>
                    <a:bodyPr/>
                    <a:lstStyle/>
                    <a:p>
                      <a:pPr algn="l" fontAlgn="b"/>
                      <a:r>
                        <a:rPr lang="en-US" sz="1200" b="1" i="0" u="none" strike="noStrike" dirty="0">
                          <a:solidFill>
                            <a:srgbClr val="000000"/>
                          </a:solidFill>
                          <a:latin typeface="Calibri"/>
                        </a:rPr>
                        <a:t>Creative Writing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Grades 11-12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Half Year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333">
                <a:tc>
                  <a:txBody>
                    <a:bodyPr/>
                    <a:lstStyle/>
                    <a:p>
                      <a:pPr algn="l" fontAlgn="b"/>
                      <a:r>
                        <a:rPr lang="en-US" sz="1200" b="1" i="0" u="none" strike="noStrike" dirty="0">
                          <a:solidFill>
                            <a:srgbClr val="000000"/>
                          </a:solidFill>
                          <a:latin typeface="Calibri"/>
                        </a:rPr>
                        <a:t>Public Speaking Fundamentals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Grades 10-12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Half Year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052" name="Picture 4" descr="http://upload.wikimedia.org/wikipedia/en/b/b0/Gatsby_1925_jacket.gif"/>
          <p:cNvPicPr>
            <a:picLocks noChangeAspect="1" noChangeArrowheads="1"/>
          </p:cNvPicPr>
          <p:nvPr/>
        </p:nvPicPr>
        <p:blipFill>
          <a:blip r:embed="rId2" cstate="print"/>
          <a:srcRect/>
          <a:stretch>
            <a:fillRect/>
          </a:stretch>
        </p:blipFill>
        <p:spPr bwMode="auto">
          <a:xfrm>
            <a:off x="7650472" y="1482959"/>
            <a:ext cx="814426" cy="1219200"/>
          </a:xfrm>
          <a:prstGeom prst="rect">
            <a:avLst/>
          </a:prstGeom>
          <a:noFill/>
          <a:ln>
            <a:noFill/>
          </a:ln>
        </p:spPr>
      </p:pic>
      <p:pic>
        <p:nvPicPr>
          <p:cNvPr id="2054" name="Picture 6" descr="http://histoforum.net/lesmateriaal/animalfarm.jpg"/>
          <p:cNvPicPr>
            <a:picLocks noChangeAspect="1" noChangeArrowheads="1"/>
          </p:cNvPicPr>
          <p:nvPr/>
        </p:nvPicPr>
        <p:blipFill>
          <a:blip r:embed="rId3" cstate="print"/>
          <a:srcRect/>
          <a:stretch>
            <a:fillRect/>
          </a:stretch>
        </p:blipFill>
        <p:spPr bwMode="auto">
          <a:xfrm>
            <a:off x="6477000" y="2188137"/>
            <a:ext cx="759409" cy="1240863"/>
          </a:xfrm>
          <a:prstGeom prst="rect">
            <a:avLst/>
          </a:prstGeom>
          <a:noFill/>
          <a:ln>
            <a:noFill/>
          </a:ln>
        </p:spPr>
      </p:pic>
      <p:pic>
        <p:nvPicPr>
          <p:cNvPr id="2056" name="Picture 8" descr="http://movies.mxdwn.com/wp-content/uploads/2013/07/the-grapes-of-wrath-original-dustjacket.jpg"/>
          <p:cNvPicPr>
            <a:picLocks noChangeAspect="1" noChangeArrowheads="1"/>
          </p:cNvPicPr>
          <p:nvPr/>
        </p:nvPicPr>
        <p:blipFill>
          <a:blip r:embed="rId4" cstate="print"/>
          <a:srcRect/>
          <a:stretch>
            <a:fillRect/>
          </a:stretch>
        </p:blipFill>
        <p:spPr bwMode="auto">
          <a:xfrm>
            <a:off x="7772400" y="3006959"/>
            <a:ext cx="743578" cy="1184041"/>
          </a:xfrm>
          <a:prstGeom prst="rect">
            <a:avLst/>
          </a:prstGeom>
          <a:noFill/>
          <a:ln>
            <a:noFill/>
          </a:ln>
        </p:spPr>
      </p:pic>
      <p:pic>
        <p:nvPicPr>
          <p:cNvPr id="2058" name="Picture 10" descr="https://lightlit.files.wordpress.com/2014/07/1984_by_alcook-d4z39dh.jpg"/>
          <p:cNvPicPr>
            <a:picLocks noChangeAspect="1" noChangeArrowheads="1"/>
          </p:cNvPicPr>
          <p:nvPr/>
        </p:nvPicPr>
        <p:blipFill>
          <a:blip r:embed="rId5" cstate="print"/>
          <a:srcRect/>
          <a:stretch>
            <a:fillRect/>
          </a:stretch>
        </p:blipFill>
        <p:spPr bwMode="auto">
          <a:xfrm>
            <a:off x="7565744" y="4419600"/>
            <a:ext cx="701955" cy="1066800"/>
          </a:xfrm>
          <a:prstGeom prst="rect">
            <a:avLst/>
          </a:prstGeom>
          <a:noFill/>
          <a:ln>
            <a:noFill/>
          </a:ln>
        </p:spPr>
      </p:pic>
    </p:spTree>
    <p:extLst>
      <p:ext uri="{BB962C8B-B14F-4D97-AF65-F5344CB8AC3E}">
        <p14:creationId xmlns:p14="http://schemas.microsoft.com/office/powerpoint/2010/main" val="3081012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053429"/>
            <a:ext cx="1828799" cy="139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457200"/>
            <a:ext cx="7024744" cy="1143000"/>
          </a:xfrm>
        </p:spPr>
        <p:txBody>
          <a:bodyPr/>
          <a:lstStyle/>
          <a:p>
            <a:r>
              <a:rPr lang="en-US" dirty="0" smtClean="0"/>
              <a:t>Mathematics Sequence</a:t>
            </a:r>
            <a:endParaRPr lang="en-US" dirty="0"/>
          </a:p>
        </p:txBody>
      </p:sp>
      <p:sp>
        <p:nvSpPr>
          <p:cNvPr id="3" name="Content Placeholder 2"/>
          <p:cNvSpPr>
            <a:spLocks noGrp="1"/>
          </p:cNvSpPr>
          <p:nvPr>
            <p:ph idx="1"/>
          </p:nvPr>
        </p:nvSpPr>
        <p:spPr>
          <a:xfrm>
            <a:off x="304800" y="2133600"/>
            <a:ext cx="8153400" cy="3508977"/>
          </a:xfrm>
        </p:spPr>
        <p:txBody>
          <a:bodyPr>
            <a:normAutofit/>
          </a:bodyPr>
          <a:lstStyle/>
          <a:p>
            <a:pPr marL="68580" indent="0">
              <a:buNone/>
            </a:pPr>
            <a:r>
              <a:rPr lang="en-US" sz="1700" dirty="0"/>
              <a:t>	</a:t>
            </a:r>
            <a:r>
              <a:rPr lang="en-US" sz="1700" dirty="0" smtClean="0"/>
              <a:t>	</a:t>
            </a:r>
            <a:endParaRPr lang="en-US" sz="1700" dirty="0"/>
          </a:p>
          <a:p>
            <a:pPr marL="68580" indent="0">
              <a:buNone/>
            </a:pPr>
            <a:r>
              <a:rPr lang="en-US" sz="1700" dirty="0" smtClean="0"/>
              <a:t>  </a:t>
            </a:r>
          </a:p>
          <a:p>
            <a:pPr marL="68580" indent="0">
              <a:buNone/>
            </a:pPr>
            <a:endParaRPr lang="en-US" sz="1700" dirty="0"/>
          </a:p>
          <a:p>
            <a:pPr marL="68580" indent="0">
              <a:buNone/>
            </a:pPr>
            <a:endParaRPr lang="en-US" sz="1700" dirty="0" smtClean="0"/>
          </a:p>
          <a:p>
            <a:pPr marL="68580" indent="0">
              <a:buNone/>
            </a:pPr>
            <a:endParaRPr lang="en-US" sz="1700" dirty="0"/>
          </a:p>
          <a:p>
            <a:pPr marL="68580" indent="0">
              <a:buNone/>
            </a:pPr>
            <a:endParaRPr lang="en-US" sz="1700" dirty="0" smtClean="0"/>
          </a:p>
          <a:p>
            <a:pPr marL="68580" indent="0">
              <a:buNone/>
            </a:pPr>
            <a:endParaRPr lang="en-US" sz="1700" dirty="0"/>
          </a:p>
          <a:p>
            <a:pPr marL="68580" indent="0">
              <a:buNone/>
            </a:pPr>
            <a:endParaRPr lang="en-US" sz="1700" dirty="0" smtClean="0"/>
          </a:p>
          <a:p>
            <a:pPr marL="68580" indent="0">
              <a:buNone/>
            </a:pPr>
            <a:endParaRPr lang="en-US" sz="1700" dirty="0"/>
          </a:p>
        </p:txBody>
      </p:sp>
      <p:graphicFrame>
        <p:nvGraphicFramePr>
          <p:cNvPr id="4" name="Table 3"/>
          <p:cNvGraphicFramePr>
            <a:graphicFrameLocks noGrp="1"/>
          </p:cNvGraphicFramePr>
          <p:nvPr>
            <p:extLst>
              <p:ext uri="{D42A27DB-BD31-4B8C-83A1-F6EECF244321}">
                <p14:modId xmlns:p14="http://schemas.microsoft.com/office/powerpoint/2010/main" val="2019667590"/>
              </p:ext>
            </p:extLst>
          </p:nvPr>
        </p:nvGraphicFramePr>
        <p:xfrm>
          <a:off x="457200" y="1690057"/>
          <a:ext cx="8229600" cy="3273515"/>
        </p:xfrm>
        <a:graphic>
          <a:graphicData uri="http://schemas.openxmlformats.org/drawingml/2006/table">
            <a:tbl>
              <a:tblPr firstRow="1" bandRow="1">
                <a:tableStyleId>{69012ECD-51FC-41F1-AA8D-1B2483CD663E}</a:tableStyleId>
              </a:tblPr>
              <a:tblGrid>
                <a:gridCol w="810179"/>
                <a:gridCol w="1780621"/>
                <a:gridCol w="1676400"/>
                <a:gridCol w="1752600"/>
                <a:gridCol w="2209800"/>
              </a:tblGrid>
              <a:tr h="599186">
                <a:tc>
                  <a:txBody>
                    <a:bodyPr/>
                    <a:lstStyle/>
                    <a:p>
                      <a:endParaRPr lang="en-US" dirty="0">
                        <a:solidFill>
                          <a:sysClr val="windowText" lastClr="000000"/>
                        </a:solidFill>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dirty="0" smtClean="0">
                          <a:solidFill>
                            <a:sysClr val="windowText" lastClr="000000"/>
                          </a:solidFill>
                        </a:rPr>
                        <a:t>Version 1</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ysClr val="windowText" lastClr="000000"/>
                          </a:solidFill>
                        </a:rPr>
                        <a:t>Version 2</a:t>
                      </a:r>
                    </a:p>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ysClr val="windowText" lastClr="000000"/>
                          </a:solidFill>
                        </a:rPr>
                        <a:t>Version 3</a:t>
                      </a:r>
                    </a:p>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ysClr val="windowText" lastClr="000000"/>
                          </a:solidFill>
                        </a:rPr>
                        <a:t>Version 4</a:t>
                      </a:r>
                    </a:p>
                    <a:p>
                      <a:pPr algn="ct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08395">
                <a:tc>
                  <a:txBody>
                    <a:bodyPr/>
                    <a:lstStyle/>
                    <a:p>
                      <a:r>
                        <a:rPr lang="en-US" sz="1600" dirty="0" smtClean="0">
                          <a:solidFill>
                            <a:sysClr val="windowText" lastClr="000000"/>
                          </a:solidFill>
                        </a:rPr>
                        <a:t>Gr. 9</a:t>
                      </a:r>
                      <a:endParaRPr lang="en-US" sz="1600" dirty="0">
                        <a:solidFill>
                          <a:sysClr val="windowText" lastClr="000000"/>
                        </a:solidFill>
                      </a:endParaRPr>
                    </a:p>
                  </a:txBody>
                  <a:tcPr>
                    <a:lnR w="12700" cap="flat" cmpd="sng" algn="ctr">
                      <a:solidFill>
                        <a:schemeClr val="tx1"/>
                      </a:solidFill>
                      <a:prstDash val="solid"/>
                      <a:round/>
                      <a:headEnd type="none" w="med" len="med"/>
                      <a:tailEnd type="none" w="med" len="med"/>
                    </a:lnR>
                    <a:solidFill>
                      <a:srgbClr val="92D050"/>
                    </a:solidFill>
                  </a:tcPr>
                </a:tc>
                <a:tc>
                  <a:txBody>
                    <a:bodyPr/>
                    <a:lstStyle/>
                    <a:p>
                      <a:r>
                        <a:rPr lang="en-US" sz="1600" dirty="0" smtClean="0"/>
                        <a:t>Algebra II (H)</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600" dirty="0" smtClean="0"/>
                        <a:t>Algebra</a:t>
                      </a:r>
                      <a:r>
                        <a:rPr lang="en-US" sz="1600" baseline="0" dirty="0" smtClean="0"/>
                        <a:t> 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600" dirty="0" smtClean="0"/>
                        <a:t>Geometry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600" dirty="0" smtClean="0"/>
                        <a:t>Integrated Math I</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62198">
                <a:tc>
                  <a:txBody>
                    <a:bodyPr/>
                    <a:lstStyle/>
                    <a:p>
                      <a:r>
                        <a:rPr lang="en-US" sz="1600" dirty="0" smtClean="0">
                          <a:solidFill>
                            <a:sysClr val="windowText" lastClr="000000"/>
                          </a:solidFill>
                        </a:rPr>
                        <a:t>Gr. 10</a:t>
                      </a:r>
                      <a:endParaRPr lang="en-US" sz="1600" dirty="0">
                        <a:solidFill>
                          <a:sysClr val="windowText" lastClr="000000"/>
                        </a:solidFill>
                      </a:endParaRPr>
                    </a:p>
                  </a:txBody>
                  <a:tcPr>
                    <a:lnR w="12700" cap="flat" cmpd="sng" algn="ctr">
                      <a:solidFill>
                        <a:schemeClr val="tx1"/>
                      </a:solidFill>
                      <a:prstDash val="solid"/>
                      <a:round/>
                      <a:headEnd type="none" w="med" len="med"/>
                      <a:tailEnd type="none" w="med" len="med"/>
                    </a:ln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Geometry(H)</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600" dirty="0" smtClean="0"/>
                        <a:t>Geometry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Algebra</a:t>
                      </a:r>
                      <a:r>
                        <a:rPr lang="en-US" sz="1600" baseline="0" dirty="0" smtClean="0"/>
                        <a:t> II</a:t>
                      </a:r>
                      <a:endParaRPr lang="en-US" sz="1600" dirty="0" smtClean="0"/>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Integrated Math II</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770382">
                <a:tc>
                  <a:txBody>
                    <a:bodyPr/>
                    <a:lstStyle/>
                    <a:p>
                      <a:r>
                        <a:rPr lang="en-US" sz="1600" dirty="0" smtClean="0">
                          <a:solidFill>
                            <a:sysClr val="windowText" lastClr="000000"/>
                          </a:solidFill>
                        </a:rPr>
                        <a:t>Gr.</a:t>
                      </a:r>
                      <a:r>
                        <a:rPr lang="en-US" sz="1600" baseline="0" dirty="0" smtClean="0">
                          <a:solidFill>
                            <a:sysClr val="windowText" lastClr="000000"/>
                          </a:solidFill>
                        </a:rPr>
                        <a:t> 11</a:t>
                      </a:r>
                      <a:endParaRPr lang="en-US" sz="1600" dirty="0">
                        <a:solidFill>
                          <a:sysClr val="windowText" lastClr="000000"/>
                        </a:solidFill>
                      </a:endParaRPr>
                    </a:p>
                  </a:txBody>
                  <a:tcPr>
                    <a:lnR w="12700" cap="flat" cmpd="sng" algn="ctr">
                      <a:solidFill>
                        <a:schemeClr val="tx1"/>
                      </a:solidFill>
                      <a:prstDash val="solid"/>
                      <a:round/>
                      <a:headEnd type="none" w="med" len="med"/>
                      <a:tailEnd type="none" w="med" len="med"/>
                    </a:ln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Pre-Calculus (H)</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600" dirty="0" smtClean="0"/>
                        <a:t>Algebra</a:t>
                      </a:r>
                      <a:r>
                        <a:rPr lang="en-US" sz="1600" baseline="0" dirty="0" smtClean="0"/>
                        <a:t> II</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Trigonometry &amp; Analysis</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Integrated Math III</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770382">
                <a:tc>
                  <a:txBody>
                    <a:bodyPr/>
                    <a:lstStyle/>
                    <a:p>
                      <a:r>
                        <a:rPr lang="en-US" sz="1600" dirty="0" smtClean="0">
                          <a:solidFill>
                            <a:sysClr val="windowText" lastClr="000000"/>
                          </a:solidFill>
                        </a:rPr>
                        <a:t>Gr. 12</a:t>
                      </a:r>
                      <a:endParaRPr lang="en-US" sz="1600" dirty="0">
                        <a:solidFill>
                          <a:sysClr val="windowText" lastClr="000000"/>
                        </a:solidFill>
                      </a:endParaRPr>
                    </a:p>
                  </a:txBody>
                  <a:tcPr>
                    <a:lnR w="12700" cap="flat" cmpd="sng" algn="ctr">
                      <a:solidFill>
                        <a:schemeClr val="tx1"/>
                      </a:solidFill>
                      <a:prstDash val="solid"/>
                      <a:round/>
                      <a:headEnd type="none" w="med" len="med"/>
                      <a:tailEnd type="none" w="med" len="med"/>
                    </a:ln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AP Calculus or Calculus(H)</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600" dirty="0" smtClean="0"/>
                        <a:t>Trigonometry &amp; Analysis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600" dirty="0" smtClean="0"/>
                        <a:t>Calculus (H)</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600" dirty="0" smtClean="0"/>
                        <a:t>Algebra II</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0686" y="5004059"/>
            <a:ext cx="1375377" cy="137537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2319" y="5016936"/>
            <a:ext cx="1349625" cy="1349625"/>
          </a:xfrm>
          <a:prstGeom prst="rect">
            <a:avLst/>
          </a:prstGeom>
        </p:spPr>
      </p:pic>
    </p:spTree>
    <p:extLst>
      <p:ext uri="{BB962C8B-B14F-4D97-AF65-F5344CB8AC3E}">
        <p14:creationId xmlns:p14="http://schemas.microsoft.com/office/powerpoint/2010/main" val="357740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5835</TotalTime>
  <Words>528</Words>
  <Application>Microsoft Macintosh PowerPoint</Application>
  <PresentationFormat>On-screen Show (4:3)</PresentationFormat>
  <Paragraphs>210</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Calibri</vt:lpstr>
      <vt:lpstr>Cambria</vt:lpstr>
      <vt:lpstr>Century Gothic</vt:lpstr>
      <vt:lpstr>Comic Sans MS</vt:lpstr>
      <vt:lpstr>Times New Roman</vt:lpstr>
      <vt:lpstr>Wingdings 2</vt:lpstr>
      <vt:lpstr>Arial</vt:lpstr>
      <vt:lpstr>Austin</vt:lpstr>
      <vt:lpstr>Program of Studies Overview</vt:lpstr>
      <vt:lpstr>Agenda</vt:lpstr>
      <vt:lpstr>The Bromfield School Homepage</vt:lpstr>
      <vt:lpstr>PowerPoint Presentation</vt:lpstr>
      <vt:lpstr>Academic Counseling</vt:lpstr>
      <vt:lpstr>PowerPoint Presentation</vt:lpstr>
      <vt:lpstr>PowerPoint Presentation</vt:lpstr>
      <vt:lpstr>English at Bromfield: An Overview of English Department Offerings and Opportunities</vt:lpstr>
      <vt:lpstr>Mathematics Sequence</vt:lpstr>
      <vt:lpstr>PowerPoint Presentation</vt:lpstr>
      <vt:lpstr>World Languages Offerings</vt:lpstr>
      <vt:lpstr>PowerPoint Presentation</vt:lpstr>
      <vt:lpstr>PowerPoint Presentation</vt:lpstr>
      <vt:lpstr>Special Education</vt:lpstr>
      <vt:lpstr>Sample Schedules</vt:lpstr>
      <vt:lpstr>Extracurricular Involvement</vt:lpstr>
      <vt:lpstr>Closing Remarks – Jim O’Shea</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Soldi</dc:creator>
  <cp:lastModifiedBy>Microsoft Office User</cp:lastModifiedBy>
  <cp:revision>45</cp:revision>
  <cp:lastPrinted>2016-03-14T11:47:50Z</cp:lastPrinted>
  <dcterms:created xsi:type="dcterms:W3CDTF">2015-02-05T17:14:42Z</dcterms:created>
  <dcterms:modified xsi:type="dcterms:W3CDTF">2016-03-14T11:51:41Z</dcterms:modified>
</cp:coreProperties>
</file>